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14"/>
  </p:notesMasterIdLst>
  <p:sldIdLst>
    <p:sldId id="256" r:id="rId5"/>
    <p:sldId id="257" r:id="rId6"/>
    <p:sldId id="259" r:id="rId7"/>
    <p:sldId id="258" r:id="rId8"/>
    <p:sldId id="260" r:id="rId9"/>
    <p:sldId id="261" r:id="rId10"/>
    <p:sldId id="262" r:id="rId11"/>
    <p:sldId id="263" r:id="rId12"/>
    <p:sldId id="264" r:id="rId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A0B"/>
    <a:srgbClr val="8D1C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8" autoAdjust="0"/>
    <p:restoredTop sz="94660"/>
  </p:normalViewPr>
  <p:slideViewPr>
    <p:cSldViewPr snapToGrid="0">
      <p:cViewPr varScale="1">
        <p:scale>
          <a:sx n="81" d="100"/>
          <a:sy n="81" d="100"/>
        </p:scale>
        <p:origin x="7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117A8-C9A6-4207-89F0-BC2B63C5B1D4}"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3DD23813-2A18-4EEF-8AD7-B9366B65A3F2}">
      <dgm:prSet/>
      <dgm:spPr/>
      <dgm:t>
        <a:bodyPr/>
        <a:lstStyle/>
        <a:p>
          <a:r>
            <a:rPr lang="en-US" dirty="0"/>
            <a:t>Goal:  To build a pulmonary rehabilitation program that supports staff in providing the best opportunity to help people with pulmonary deficits to live confidently again,…for the rest of their lives.</a:t>
          </a:r>
        </a:p>
      </dgm:t>
    </dgm:pt>
    <dgm:pt modelId="{EEF000FD-D1D6-4196-B5F1-6B6F5AA30B33}" type="parTrans" cxnId="{E0DFD11B-07BC-4560-A11E-4DEC05752981}">
      <dgm:prSet/>
      <dgm:spPr/>
      <dgm:t>
        <a:bodyPr/>
        <a:lstStyle/>
        <a:p>
          <a:endParaRPr lang="en-US"/>
        </a:p>
      </dgm:t>
    </dgm:pt>
    <dgm:pt modelId="{788C9261-483B-47EF-9C79-2C0F9899D7A7}" type="sibTrans" cxnId="{E0DFD11B-07BC-4560-A11E-4DEC05752981}">
      <dgm:prSet phldrT="01" phldr="0"/>
      <dgm:spPr/>
      <dgm:t>
        <a:bodyPr/>
        <a:lstStyle/>
        <a:p>
          <a:r>
            <a:rPr lang="en-US"/>
            <a:t>01</a:t>
          </a:r>
          <a:endParaRPr lang="en-US" dirty="0"/>
        </a:p>
      </dgm:t>
    </dgm:pt>
    <dgm:pt modelId="{1D8D043B-ED6C-4D87-99EB-973065CA73AF}">
      <dgm:prSet/>
      <dgm:spPr/>
      <dgm:t>
        <a:bodyPr/>
        <a:lstStyle/>
        <a:p>
          <a:r>
            <a:rPr lang="en-US" dirty="0"/>
            <a:t>Goal:  To create an atmosphere and process that offers a defined plan with clear direction for staff and patients participating in a 6-to-8-week exercise and education program.</a:t>
          </a:r>
        </a:p>
      </dgm:t>
    </dgm:pt>
    <dgm:pt modelId="{CF52E698-1391-42D0-9CB4-6EF64303EB1C}" type="parTrans" cxnId="{33FEF8D0-F79F-4BFB-9520-DE6FB1A3B9F1}">
      <dgm:prSet/>
      <dgm:spPr/>
      <dgm:t>
        <a:bodyPr/>
        <a:lstStyle/>
        <a:p>
          <a:endParaRPr lang="en-US"/>
        </a:p>
      </dgm:t>
    </dgm:pt>
    <dgm:pt modelId="{B8666F6E-7A79-4F0F-96B2-D37BBA105768}" type="sibTrans" cxnId="{33FEF8D0-F79F-4BFB-9520-DE6FB1A3B9F1}">
      <dgm:prSet phldrT="02" phldr="0"/>
      <dgm:spPr/>
      <dgm:t>
        <a:bodyPr/>
        <a:lstStyle/>
        <a:p>
          <a:r>
            <a:rPr lang="en-US"/>
            <a:t>02</a:t>
          </a:r>
          <a:endParaRPr lang="en-US" dirty="0"/>
        </a:p>
      </dgm:t>
    </dgm:pt>
    <dgm:pt modelId="{BE5FA27A-317D-4F26-926C-83F1C1586856}">
      <dgm:prSet/>
      <dgm:spPr/>
      <dgm:t>
        <a:bodyPr/>
        <a:lstStyle/>
        <a:p>
          <a:r>
            <a:rPr lang="en-US" dirty="0"/>
            <a:t>Goal:  Provide people an opportunity to trust their body again and get back to the business of living.</a:t>
          </a:r>
        </a:p>
      </dgm:t>
    </dgm:pt>
    <dgm:pt modelId="{1F279F5A-D79F-4593-9496-FB9B66078C6E}" type="parTrans" cxnId="{6BA7E0F7-5E7C-465F-A53E-BE24CA00BB58}">
      <dgm:prSet/>
      <dgm:spPr/>
      <dgm:t>
        <a:bodyPr/>
        <a:lstStyle/>
        <a:p>
          <a:endParaRPr lang="en-US"/>
        </a:p>
      </dgm:t>
    </dgm:pt>
    <dgm:pt modelId="{B03D2FA8-2150-4C77-B7F1-B9458587ED64}" type="sibTrans" cxnId="{6BA7E0F7-5E7C-465F-A53E-BE24CA00BB58}">
      <dgm:prSet phldrT="03" phldr="0"/>
      <dgm:spPr/>
      <dgm:t>
        <a:bodyPr/>
        <a:lstStyle/>
        <a:p>
          <a:r>
            <a:rPr lang="en-US"/>
            <a:t>03</a:t>
          </a:r>
          <a:endParaRPr lang="en-US" dirty="0"/>
        </a:p>
      </dgm:t>
    </dgm:pt>
    <dgm:pt modelId="{6D728431-80E6-4995-98DA-42B6D879B4EB}" type="pres">
      <dgm:prSet presAssocID="{453117A8-C9A6-4207-89F0-BC2B63C5B1D4}" presName="Name0" presStyleCnt="0">
        <dgm:presLayoutVars>
          <dgm:animLvl val="lvl"/>
          <dgm:resizeHandles val="exact"/>
        </dgm:presLayoutVars>
      </dgm:prSet>
      <dgm:spPr/>
    </dgm:pt>
    <dgm:pt modelId="{96855A7D-C790-49B3-93BF-EFD4A93B9832}" type="pres">
      <dgm:prSet presAssocID="{3DD23813-2A18-4EEF-8AD7-B9366B65A3F2}" presName="compositeNode" presStyleCnt="0">
        <dgm:presLayoutVars>
          <dgm:bulletEnabled val="1"/>
        </dgm:presLayoutVars>
      </dgm:prSet>
      <dgm:spPr/>
    </dgm:pt>
    <dgm:pt modelId="{1C567599-E192-43DB-89A0-7EBD2350E4FB}" type="pres">
      <dgm:prSet presAssocID="{3DD23813-2A18-4EEF-8AD7-B9366B65A3F2}" presName="bgRect" presStyleLbl="alignNode1" presStyleIdx="0" presStyleCnt="3"/>
      <dgm:spPr/>
    </dgm:pt>
    <dgm:pt modelId="{356F9F3A-2A70-452B-AE5F-B97EF1301D27}" type="pres">
      <dgm:prSet presAssocID="{788C9261-483B-47EF-9C79-2C0F9899D7A7}" presName="sibTransNodeRect" presStyleLbl="alignNode1" presStyleIdx="0" presStyleCnt="3">
        <dgm:presLayoutVars>
          <dgm:chMax val="0"/>
          <dgm:bulletEnabled val="1"/>
        </dgm:presLayoutVars>
      </dgm:prSet>
      <dgm:spPr/>
    </dgm:pt>
    <dgm:pt modelId="{E8435429-C0E3-472F-B46A-00DB643A33DF}" type="pres">
      <dgm:prSet presAssocID="{3DD23813-2A18-4EEF-8AD7-B9366B65A3F2}" presName="nodeRect" presStyleLbl="alignNode1" presStyleIdx="0" presStyleCnt="3">
        <dgm:presLayoutVars>
          <dgm:bulletEnabled val="1"/>
        </dgm:presLayoutVars>
      </dgm:prSet>
      <dgm:spPr/>
    </dgm:pt>
    <dgm:pt modelId="{AB5FC9C3-7C1C-409D-B2D9-905147DD6699}" type="pres">
      <dgm:prSet presAssocID="{788C9261-483B-47EF-9C79-2C0F9899D7A7}" presName="sibTrans" presStyleCnt="0"/>
      <dgm:spPr/>
    </dgm:pt>
    <dgm:pt modelId="{6B5490D0-38FB-41D4-92A1-13EBD25849DC}" type="pres">
      <dgm:prSet presAssocID="{1D8D043B-ED6C-4D87-99EB-973065CA73AF}" presName="compositeNode" presStyleCnt="0">
        <dgm:presLayoutVars>
          <dgm:bulletEnabled val="1"/>
        </dgm:presLayoutVars>
      </dgm:prSet>
      <dgm:spPr/>
    </dgm:pt>
    <dgm:pt modelId="{2AB6ADC8-A37F-4CEC-9BDB-EE85F2CFABD7}" type="pres">
      <dgm:prSet presAssocID="{1D8D043B-ED6C-4D87-99EB-973065CA73AF}" presName="bgRect" presStyleLbl="alignNode1" presStyleIdx="1" presStyleCnt="3"/>
      <dgm:spPr/>
    </dgm:pt>
    <dgm:pt modelId="{24718070-8741-4D97-B1C5-D92D74FE998F}" type="pres">
      <dgm:prSet presAssocID="{B8666F6E-7A79-4F0F-96B2-D37BBA105768}" presName="sibTransNodeRect" presStyleLbl="alignNode1" presStyleIdx="1" presStyleCnt="3">
        <dgm:presLayoutVars>
          <dgm:chMax val="0"/>
          <dgm:bulletEnabled val="1"/>
        </dgm:presLayoutVars>
      </dgm:prSet>
      <dgm:spPr/>
    </dgm:pt>
    <dgm:pt modelId="{4ECDCC64-3DB7-4806-AECE-8B360D38590E}" type="pres">
      <dgm:prSet presAssocID="{1D8D043B-ED6C-4D87-99EB-973065CA73AF}" presName="nodeRect" presStyleLbl="alignNode1" presStyleIdx="1" presStyleCnt="3">
        <dgm:presLayoutVars>
          <dgm:bulletEnabled val="1"/>
        </dgm:presLayoutVars>
      </dgm:prSet>
      <dgm:spPr/>
    </dgm:pt>
    <dgm:pt modelId="{4BC1FE43-DD8A-4309-BC44-EE94EF7F3BF2}" type="pres">
      <dgm:prSet presAssocID="{B8666F6E-7A79-4F0F-96B2-D37BBA105768}" presName="sibTrans" presStyleCnt="0"/>
      <dgm:spPr/>
    </dgm:pt>
    <dgm:pt modelId="{DE406895-B922-4D9C-B4F7-AC1EE1D5CD73}" type="pres">
      <dgm:prSet presAssocID="{BE5FA27A-317D-4F26-926C-83F1C1586856}" presName="compositeNode" presStyleCnt="0">
        <dgm:presLayoutVars>
          <dgm:bulletEnabled val="1"/>
        </dgm:presLayoutVars>
      </dgm:prSet>
      <dgm:spPr/>
    </dgm:pt>
    <dgm:pt modelId="{1EE59F0F-43D4-4BAF-A833-154E5627179D}" type="pres">
      <dgm:prSet presAssocID="{BE5FA27A-317D-4F26-926C-83F1C1586856}" presName="bgRect" presStyleLbl="alignNode1" presStyleIdx="2" presStyleCnt="3"/>
      <dgm:spPr/>
    </dgm:pt>
    <dgm:pt modelId="{D05E57F6-2275-4FC9-9D59-1F46F61162FC}" type="pres">
      <dgm:prSet presAssocID="{B03D2FA8-2150-4C77-B7F1-B9458587ED64}" presName="sibTransNodeRect" presStyleLbl="alignNode1" presStyleIdx="2" presStyleCnt="3">
        <dgm:presLayoutVars>
          <dgm:chMax val="0"/>
          <dgm:bulletEnabled val="1"/>
        </dgm:presLayoutVars>
      </dgm:prSet>
      <dgm:spPr/>
    </dgm:pt>
    <dgm:pt modelId="{BD58215F-4F8F-4E52-8F70-4D5B122EC0A1}" type="pres">
      <dgm:prSet presAssocID="{BE5FA27A-317D-4F26-926C-83F1C1586856}" presName="nodeRect" presStyleLbl="alignNode1" presStyleIdx="2" presStyleCnt="3">
        <dgm:presLayoutVars>
          <dgm:bulletEnabled val="1"/>
        </dgm:presLayoutVars>
      </dgm:prSet>
      <dgm:spPr/>
    </dgm:pt>
  </dgm:ptLst>
  <dgm:cxnLst>
    <dgm:cxn modelId="{4FA62F00-2638-40B6-9458-4FEDBA574889}" type="presOf" srcId="{453117A8-C9A6-4207-89F0-BC2B63C5B1D4}" destId="{6D728431-80E6-4995-98DA-42B6D879B4EB}" srcOrd="0" destOrd="0" presId="urn:microsoft.com/office/officeart/2016/7/layout/LinearBlockProcessNumbered"/>
    <dgm:cxn modelId="{E0DFD11B-07BC-4560-A11E-4DEC05752981}" srcId="{453117A8-C9A6-4207-89F0-BC2B63C5B1D4}" destId="{3DD23813-2A18-4EEF-8AD7-B9366B65A3F2}" srcOrd="0" destOrd="0" parTransId="{EEF000FD-D1D6-4196-B5F1-6B6F5AA30B33}" sibTransId="{788C9261-483B-47EF-9C79-2C0F9899D7A7}"/>
    <dgm:cxn modelId="{30AB0A1E-1207-4628-9BA1-CF855E2EB265}" type="presOf" srcId="{BE5FA27A-317D-4F26-926C-83F1C1586856}" destId="{1EE59F0F-43D4-4BAF-A833-154E5627179D}" srcOrd="0" destOrd="0" presId="urn:microsoft.com/office/officeart/2016/7/layout/LinearBlockProcessNumbered"/>
    <dgm:cxn modelId="{E2B4F135-57A2-4CBF-B94C-D9783925A804}" type="presOf" srcId="{1D8D043B-ED6C-4D87-99EB-973065CA73AF}" destId="{4ECDCC64-3DB7-4806-AECE-8B360D38590E}" srcOrd="1" destOrd="0" presId="urn:microsoft.com/office/officeart/2016/7/layout/LinearBlockProcessNumbered"/>
    <dgm:cxn modelId="{7FB2CA5F-9925-44E5-99BC-BAA89C2A6FE1}" type="presOf" srcId="{3DD23813-2A18-4EEF-8AD7-B9366B65A3F2}" destId="{E8435429-C0E3-472F-B46A-00DB643A33DF}" srcOrd="1" destOrd="0" presId="urn:microsoft.com/office/officeart/2016/7/layout/LinearBlockProcessNumbered"/>
    <dgm:cxn modelId="{2EEBC84F-D5D7-494E-895A-63E7427970AD}" type="presOf" srcId="{1D8D043B-ED6C-4D87-99EB-973065CA73AF}" destId="{2AB6ADC8-A37F-4CEC-9BDB-EE85F2CFABD7}" srcOrd="0" destOrd="0" presId="urn:microsoft.com/office/officeart/2016/7/layout/LinearBlockProcessNumbered"/>
    <dgm:cxn modelId="{C788F851-CCEA-48F9-8E30-B89AA13CBB12}" type="presOf" srcId="{BE5FA27A-317D-4F26-926C-83F1C1586856}" destId="{BD58215F-4F8F-4E52-8F70-4D5B122EC0A1}" srcOrd="1" destOrd="0" presId="urn:microsoft.com/office/officeart/2016/7/layout/LinearBlockProcessNumbered"/>
    <dgm:cxn modelId="{BFD97276-0A48-458E-BA20-7EBE1CC98DF0}" type="presOf" srcId="{B03D2FA8-2150-4C77-B7F1-B9458587ED64}" destId="{D05E57F6-2275-4FC9-9D59-1F46F61162FC}" srcOrd="0" destOrd="0" presId="urn:microsoft.com/office/officeart/2016/7/layout/LinearBlockProcessNumbered"/>
    <dgm:cxn modelId="{F15C4C7F-2C5B-4598-B944-663D4262F7D9}" type="presOf" srcId="{B8666F6E-7A79-4F0F-96B2-D37BBA105768}" destId="{24718070-8741-4D97-B1C5-D92D74FE998F}" srcOrd="0" destOrd="0" presId="urn:microsoft.com/office/officeart/2016/7/layout/LinearBlockProcessNumbered"/>
    <dgm:cxn modelId="{61A460A1-A114-4C29-BC32-4A973DA95801}" type="presOf" srcId="{3DD23813-2A18-4EEF-8AD7-B9366B65A3F2}" destId="{1C567599-E192-43DB-89A0-7EBD2350E4FB}" srcOrd="0" destOrd="0" presId="urn:microsoft.com/office/officeart/2016/7/layout/LinearBlockProcessNumbered"/>
    <dgm:cxn modelId="{33FEF8D0-F79F-4BFB-9520-DE6FB1A3B9F1}" srcId="{453117A8-C9A6-4207-89F0-BC2B63C5B1D4}" destId="{1D8D043B-ED6C-4D87-99EB-973065CA73AF}" srcOrd="1" destOrd="0" parTransId="{CF52E698-1391-42D0-9CB4-6EF64303EB1C}" sibTransId="{B8666F6E-7A79-4F0F-96B2-D37BBA105768}"/>
    <dgm:cxn modelId="{D6EDD8F2-A8B8-415D-9C6C-558C45B0C081}" type="presOf" srcId="{788C9261-483B-47EF-9C79-2C0F9899D7A7}" destId="{356F9F3A-2A70-452B-AE5F-B97EF1301D27}" srcOrd="0" destOrd="0" presId="urn:microsoft.com/office/officeart/2016/7/layout/LinearBlockProcessNumbered"/>
    <dgm:cxn modelId="{6BA7E0F7-5E7C-465F-A53E-BE24CA00BB58}" srcId="{453117A8-C9A6-4207-89F0-BC2B63C5B1D4}" destId="{BE5FA27A-317D-4F26-926C-83F1C1586856}" srcOrd="2" destOrd="0" parTransId="{1F279F5A-D79F-4593-9496-FB9B66078C6E}" sibTransId="{B03D2FA8-2150-4C77-B7F1-B9458587ED64}"/>
    <dgm:cxn modelId="{F6EC9F13-90A0-4751-8800-9BF007A14B6A}" type="presParOf" srcId="{6D728431-80E6-4995-98DA-42B6D879B4EB}" destId="{96855A7D-C790-49B3-93BF-EFD4A93B9832}" srcOrd="0" destOrd="0" presId="urn:microsoft.com/office/officeart/2016/7/layout/LinearBlockProcessNumbered"/>
    <dgm:cxn modelId="{EFDF84F8-A72A-46F9-8592-311553F91648}" type="presParOf" srcId="{96855A7D-C790-49B3-93BF-EFD4A93B9832}" destId="{1C567599-E192-43DB-89A0-7EBD2350E4FB}" srcOrd="0" destOrd="0" presId="urn:microsoft.com/office/officeart/2016/7/layout/LinearBlockProcessNumbered"/>
    <dgm:cxn modelId="{0B004709-7F82-4A16-ACED-745D86636A06}" type="presParOf" srcId="{96855A7D-C790-49B3-93BF-EFD4A93B9832}" destId="{356F9F3A-2A70-452B-AE5F-B97EF1301D27}" srcOrd="1" destOrd="0" presId="urn:microsoft.com/office/officeart/2016/7/layout/LinearBlockProcessNumbered"/>
    <dgm:cxn modelId="{4ACDA305-2EB2-4537-BB78-0EC7B196AC6F}" type="presParOf" srcId="{96855A7D-C790-49B3-93BF-EFD4A93B9832}" destId="{E8435429-C0E3-472F-B46A-00DB643A33DF}" srcOrd="2" destOrd="0" presId="urn:microsoft.com/office/officeart/2016/7/layout/LinearBlockProcessNumbered"/>
    <dgm:cxn modelId="{EC3B946D-9B43-4DE2-8617-FAB47DCE0C1F}" type="presParOf" srcId="{6D728431-80E6-4995-98DA-42B6D879B4EB}" destId="{AB5FC9C3-7C1C-409D-B2D9-905147DD6699}" srcOrd="1" destOrd="0" presId="urn:microsoft.com/office/officeart/2016/7/layout/LinearBlockProcessNumbered"/>
    <dgm:cxn modelId="{CADCF3FA-A7D4-410C-B07A-3024255B310F}" type="presParOf" srcId="{6D728431-80E6-4995-98DA-42B6D879B4EB}" destId="{6B5490D0-38FB-41D4-92A1-13EBD25849DC}" srcOrd="2" destOrd="0" presId="urn:microsoft.com/office/officeart/2016/7/layout/LinearBlockProcessNumbered"/>
    <dgm:cxn modelId="{FF453AC7-B423-4370-8D0E-51AC16802D50}" type="presParOf" srcId="{6B5490D0-38FB-41D4-92A1-13EBD25849DC}" destId="{2AB6ADC8-A37F-4CEC-9BDB-EE85F2CFABD7}" srcOrd="0" destOrd="0" presId="urn:microsoft.com/office/officeart/2016/7/layout/LinearBlockProcessNumbered"/>
    <dgm:cxn modelId="{F52F47C5-9CF6-412B-A1FF-7EC119B5AF3C}" type="presParOf" srcId="{6B5490D0-38FB-41D4-92A1-13EBD25849DC}" destId="{24718070-8741-4D97-B1C5-D92D74FE998F}" srcOrd="1" destOrd="0" presId="urn:microsoft.com/office/officeart/2016/7/layout/LinearBlockProcessNumbered"/>
    <dgm:cxn modelId="{8760DC8C-5306-4804-ADB7-59F89ADF8E0A}" type="presParOf" srcId="{6B5490D0-38FB-41D4-92A1-13EBD25849DC}" destId="{4ECDCC64-3DB7-4806-AECE-8B360D38590E}" srcOrd="2" destOrd="0" presId="urn:microsoft.com/office/officeart/2016/7/layout/LinearBlockProcessNumbered"/>
    <dgm:cxn modelId="{F3ED3934-8E39-4E04-BFCA-1276CE8423F2}" type="presParOf" srcId="{6D728431-80E6-4995-98DA-42B6D879B4EB}" destId="{4BC1FE43-DD8A-4309-BC44-EE94EF7F3BF2}" srcOrd="3" destOrd="0" presId="urn:microsoft.com/office/officeart/2016/7/layout/LinearBlockProcessNumbered"/>
    <dgm:cxn modelId="{C7DC6547-22B6-4BB9-87F5-4B22460C4DA7}" type="presParOf" srcId="{6D728431-80E6-4995-98DA-42B6D879B4EB}" destId="{DE406895-B922-4D9C-B4F7-AC1EE1D5CD73}" srcOrd="4" destOrd="0" presId="urn:microsoft.com/office/officeart/2016/7/layout/LinearBlockProcessNumbered"/>
    <dgm:cxn modelId="{B7F32305-094C-4169-9B51-2BBD1176A233}" type="presParOf" srcId="{DE406895-B922-4D9C-B4F7-AC1EE1D5CD73}" destId="{1EE59F0F-43D4-4BAF-A833-154E5627179D}" srcOrd="0" destOrd="0" presId="urn:microsoft.com/office/officeart/2016/7/layout/LinearBlockProcessNumbered"/>
    <dgm:cxn modelId="{578BDD66-249C-4653-B673-ECB5789F08E3}" type="presParOf" srcId="{DE406895-B922-4D9C-B4F7-AC1EE1D5CD73}" destId="{D05E57F6-2275-4FC9-9D59-1F46F61162FC}" srcOrd="1" destOrd="0" presId="urn:microsoft.com/office/officeart/2016/7/layout/LinearBlockProcessNumbered"/>
    <dgm:cxn modelId="{613F2CE5-76CE-44A0-9579-B6EE3FA91655}" type="presParOf" srcId="{DE406895-B922-4D9C-B4F7-AC1EE1D5CD73}" destId="{BD58215F-4F8F-4E52-8F70-4D5B122EC0A1}"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67599-E192-43DB-89A0-7EBD2350E4FB}">
      <dsp:nvSpPr>
        <dsp:cNvPr id="0" name=""/>
        <dsp:cNvSpPr/>
      </dsp:nvSpPr>
      <dsp:spPr>
        <a:xfrm>
          <a:off x="771" y="24471"/>
          <a:ext cx="3123772" cy="3748526"/>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559" tIns="0" rIns="308559" bIns="330200" numCol="1" spcCol="1270" anchor="t" anchorCtr="0">
          <a:noAutofit/>
        </a:bodyPr>
        <a:lstStyle/>
        <a:p>
          <a:pPr marL="0" lvl="0" indent="0" algn="l" defTabSz="755650">
            <a:lnSpc>
              <a:spcPct val="90000"/>
            </a:lnSpc>
            <a:spcBef>
              <a:spcPct val="0"/>
            </a:spcBef>
            <a:spcAft>
              <a:spcPct val="35000"/>
            </a:spcAft>
            <a:buNone/>
          </a:pPr>
          <a:r>
            <a:rPr lang="en-US" sz="1700" kern="1200" dirty="0"/>
            <a:t>Goal:  To build a pulmonary rehabilitation program that supports staff in providing the best opportunity to help people with pulmonary deficits to live confidently again,…for the rest of their lives.</a:t>
          </a:r>
        </a:p>
      </dsp:txBody>
      <dsp:txXfrm>
        <a:off x="771" y="1523882"/>
        <a:ext cx="3123772" cy="2249116"/>
      </dsp:txXfrm>
    </dsp:sp>
    <dsp:sp modelId="{356F9F3A-2A70-452B-AE5F-B97EF1301D27}">
      <dsp:nvSpPr>
        <dsp:cNvPr id="0" name=""/>
        <dsp:cNvSpPr/>
      </dsp:nvSpPr>
      <dsp:spPr>
        <a:xfrm>
          <a:off x="771" y="24471"/>
          <a:ext cx="3123772" cy="1499410"/>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8559" tIns="165100" rIns="308559"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endParaRPr lang="en-US" sz="6600" kern="1200" dirty="0"/>
        </a:p>
      </dsp:txBody>
      <dsp:txXfrm>
        <a:off x="771" y="24471"/>
        <a:ext cx="3123772" cy="1499410"/>
      </dsp:txXfrm>
    </dsp:sp>
    <dsp:sp modelId="{2AB6ADC8-A37F-4CEC-9BDB-EE85F2CFABD7}">
      <dsp:nvSpPr>
        <dsp:cNvPr id="0" name=""/>
        <dsp:cNvSpPr/>
      </dsp:nvSpPr>
      <dsp:spPr>
        <a:xfrm>
          <a:off x="3374445" y="24471"/>
          <a:ext cx="3123772" cy="3748526"/>
        </a:xfrm>
        <a:prstGeom prst="rect">
          <a:avLst/>
        </a:prstGeom>
        <a:solidFill>
          <a:schemeClr val="accent5">
            <a:hueOff val="5437504"/>
            <a:satOff val="-31742"/>
            <a:lumOff val="-2549"/>
            <a:alphaOff val="0"/>
          </a:schemeClr>
        </a:solidFill>
        <a:ln w="19050" cap="flat" cmpd="sng" algn="ctr">
          <a:solidFill>
            <a:schemeClr val="accent5">
              <a:hueOff val="5437504"/>
              <a:satOff val="-31742"/>
              <a:lumOff val="-25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559" tIns="0" rIns="308559" bIns="330200" numCol="1" spcCol="1270" anchor="t" anchorCtr="0">
          <a:noAutofit/>
        </a:bodyPr>
        <a:lstStyle/>
        <a:p>
          <a:pPr marL="0" lvl="0" indent="0" algn="l" defTabSz="755650">
            <a:lnSpc>
              <a:spcPct val="90000"/>
            </a:lnSpc>
            <a:spcBef>
              <a:spcPct val="0"/>
            </a:spcBef>
            <a:spcAft>
              <a:spcPct val="35000"/>
            </a:spcAft>
            <a:buNone/>
          </a:pPr>
          <a:r>
            <a:rPr lang="en-US" sz="1700" kern="1200" dirty="0"/>
            <a:t>Goal:  To create an atmosphere and process that offers a defined plan with clear direction for staff and patients participating in a 6-to-8-week exercise and education program.</a:t>
          </a:r>
        </a:p>
      </dsp:txBody>
      <dsp:txXfrm>
        <a:off x="3374445" y="1523882"/>
        <a:ext cx="3123772" cy="2249116"/>
      </dsp:txXfrm>
    </dsp:sp>
    <dsp:sp modelId="{24718070-8741-4D97-B1C5-D92D74FE998F}">
      <dsp:nvSpPr>
        <dsp:cNvPr id="0" name=""/>
        <dsp:cNvSpPr/>
      </dsp:nvSpPr>
      <dsp:spPr>
        <a:xfrm>
          <a:off x="3374445" y="24471"/>
          <a:ext cx="3123772" cy="1499410"/>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8559" tIns="165100" rIns="308559"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endParaRPr lang="en-US" sz="6600" kern="1200" dirty="0"/>
        </a:p>
      </dsp:txBody>
      <dsp:txXfrm>
        <a:off x="3374445" y="24471"/>
        <a:ext cx="3123772" cy="1499410"/>
      </dsp:txXfrm>
    </dsp:sp>
    <dsp:sp modelId="{1EE59F0F-43D4-4BAF-A833-154E5627179D}">
      <dsp:nvSpPr>
        <dsp:cNvPr id="0" name=""/>
        <dsp:cNvSpPr/>
      </dsp:nvSpPr>
      <dsp:spPr>
        <a:xfrm>
          <a:off x="6748119" y="24471"/>
          <a:ext cx="3123772" cy="3748526"/>
        </a:xfrm>
        <a:prstGeom prst="rect">
          <a:avLst/>
        </a:prstGeom>
        <a:solidFill>
          <a:schemeClr val="accent5">
            <a:hueOff val="10875008"/>
            <a:satOff val="-63485"/>
            <a:lumOff val="-5097"/>
            <a:alphaOff val="0"/>
          </a:schemeClr>
        </a:solidFill>
        <a:ln w="19050" cap="flat" cmpd="sng" algn="ctr">
          <a:solidFill>
            <a:schemeClr val="accent5">
              <a:hueOff val="10875008"/>
              <a:satOff val="-63485"/>
              <a:lumOff val="-50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559" tIns="0" rIns="308559" bIns="330200" numCol="1" spcCol="1270" anchor="t" anchorCtr="0">
          <a:noAutofit/>
        </a:bodyPr>
        <a:lstStyle/>
        <a:p>
          <a:pPr marL="0" lvl="0" indent="0" algn="l" defTabSz="755650">
            <a:lnSpc>
              <a:spcPct val="90000"/>
            </a:lnSpc>
            <a:spcBef>
              <a:spcPct val="0"/>
            </a:spcBef>
            <a:spcAft>
              <a:spcPct val="35000"/>
            </a:spcAft>
            <a:buNone/>
          </a:pPr>
          <a:r>
            <a:rPr lang="en-US" sz="1700" kern="1200" dirty="0"/>
            <a:t>Goal:  Provide people an opportunity to trust their body again and get back to the business of living.</a:t>
          </a:r>
        </a:p>
      </dsp:txBody>
      <dsp:txXfrm>
        <a:off x="6748119" y="1523882"/>
        <a:ext cx="3123772" cy="2249116"/>
      </dsp:txXfrm>
    </dsp:sp>
    <dsp:sp modelId="{D05E57F6-2275-4FC9-9D59-1F46F61162FC}">
      <dsp:nvSpPr>
        <dsp:cNvPr id="0" name=""/>
        <dsp:cNvSpPr/>
      </dsp:nvSpPr>
      <dsp:spPr>
        <a:xfrm>
          <a:off x="6748119" y="24471"/>
          <a:ext cx="3123772" cy="1499410"/>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8559" tIns="165100" rIns="308559"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6748119" y="24471"/>
        <a:ext cx="3123772" cy="1499410"/>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BFC82E2-3434-4F8F-B24D-E09295921497}" type="datetimeFigureOut">
              <a:rPr lang="en-US" smtClean="0"/>
              <a:t>4/18/2023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293C6C-82EA-4D9D-AA8A-69C85F2EE2B5}" type="slidenum">
              <a:rPr lang="en-US" smtClean="0"/>
              <a:t>‹#›</a:t>
            </a:fld>
            <a:endParaRPr lang="en-US" dirty="0"/>
          </a:p>
        </p:txBody>
      </p:sp>
    </p:spTree>
    <p:extLst>
      <p:ext uri="{BB962C8B-B14F-4D97-AF65-F5344CB8AC3E}">
        <p14:creationId xmlns:p14="http://schemas.microsoft.com/office/powerpoint/2010/main" val="53732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5539117B-1405-4997-81DF-D47685487591}" type="datetime1">
              <a:rPr lang="en-US" smtClean="0"/>
              <a:t>4/18/2023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AD327-AB58-4897-AF71-6D19B63EA53A}" type="datetime1">
              <a:rPr lang="en-US" smtClean="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0F879-CB5E-4D5D-8720-D92DA7AE545E}" type="datetime1">
              <a:rPr lang="en-US" smtClean="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87957-4685-4AAA-AC15-17027EB8CE3B}" type="datetime1">
              <a:rPr lang="en-US" smtClean="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B02546-CD2F-49E1-B1D0-A834B66B5E2F}" type="datetime1">
              <a:rPr lang="en-US" smtClean="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7815D2-491A-4C11-867A-1AADC7361863}" type="datetime1">
              <a:rPr lang="en-US" smtClean="0"/>
              <a:t>4/18/2023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5CC7DB-A260-4317-B84F-54DF88D675D3}" type="datetime1">
              <a:rPr lang="en-US" smtClean="0"/>
              <a:t>4/18/2023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632A5-C0DB-45B3-9A28-AA7E7B5E7621}" type="datetime1">
              <a:rPr lang="en-US" smtClean="0"/>
              <a:t>4/18/2023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F6FDAC-91B9-467F-9D59-FECADBF43D47}" type="datetime1">
              <a:rPr lang="en-US" smtClean="0"/>
              <a:t>4/18/2023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51332A-5D1A-4A68-8DC3-3FC24CFC5B34}" type="datetime1">
              <a:rPr lang="en-US" smtClean="0"/>
              <a:t>4/18/2023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7A8BF-B3DA-48FF-989E-13589D6975D0}" type="datetime1">
              <a:rPr lang="en-US" smtClean="0"/>
              <a:t>4/18/2023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3B4EE1E-2631-4416-BD05-4FE45075E299}" type="datetime1">
              <a:rPr lang="en-US" smtClean="0"/>
              <a:t>4/18/2023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publicdomainpictures.net/view-image.php?image=191765&amp;picture=&amp;jazyk=EN" TargetMode="External"/><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6600" dirty="0">
                <a:solidFill>
                  <a:schemeClr val="accent1"/>
                </a:solidFill>
              </a:rPr>
              <a:t>Pulmonary rehab</a:t>
            </a: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a:bodyPr>
          <a:lstStyle/>
          <a:p>
            <a:r>
              <a:rPr lang="en-US" sz="2000" dirty="0">
                <a:solidFill>
                  <a:schemeClr val="accent1"/>
                </a:solidFill>
              </a:rPr>
              <a:t>Getting back to the business of living</a:t>
            </a:r>
          </a:p>
        </p:txBody>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2"/>
          <a:srcRect t="21867" r="1" b="29770"/>
          <a:stretch/>
        </p:blipFill>
        <p:spPr>
          <a:xfrm>
            <a:off x="243840" y="256540"/>
            <a:ext cx="11704320" cy="3764276"/>
          </a:xfrm>
          <a:prstGeom prst="rect">
            <a:avLst/>
          </a:prstGeom>
        </p:spPr>
      </p:pic>
    </p:spTree>
    <p:extLst>
      <p:ext uri="{BB962C8B-B14F-4D97-AF65-F5344CB8AC3E}">
        <p14:creationId xmlns:p14="http://schemas.microsoft.com/office/powerpoint/2010/main" val="1935269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1143000" y="609600"/>
            <a:ext cx="9875520" cy="1356360"/>
          </a:xfrm>
        </p:spPr>
        <p:txBody>
          <a:bodyPr>
            <a:normAutofit/>
          </a:bodyPr>
          <a:lstStyle/>
          <a:p>
            <a:r>
              <a:rPr lang="en-US" dirty="0"/>
              <a:t>On the edge of trust</a:t>
            </a:r>
          </a:p>
        </p:txBody>
      </p:sp>
      <p:graphicFrame>
        <p:nvGraphicFramePr>
          <p:cNvPr id="5" name="Content Placeholder 2" descr="linear block process numbered SmartArt">
            <a:extLst>
              <a:ext uri="{FF2B5EF4-FFF2-40B4-BE49-F238E27FC236}">
                <a16:creationId xmlns:a16="http://schemas.microsoft.com/office/drawing/2014/main" id="{65634D7E-F3EC-4C77-B0DA-7AE7B2C92BCD}"/>
              </a:ext>
            </a:extLst>
          </p:cNvPr>
          <p:cNvGraphicFramePr>
            <a:graphicFrameLocks noGrp="1"/>
          </p:cNvGraphicFramePr>
          <p:nvPr>
            <p:ph idx="1"/>
            <p:extLst>
              <p:ext uri="{D42A27DB-BD31-4B8C-83A1-F6EECF244321}">
                <p14:modId xmlns:p14="http://schemas.microsoft.com/office/powerpoint/2010/main" val="3382638072"/>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1701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16D0-20AB-8B74-AB61-C1E0CC98ABE5}"/>
              </a:ext>
            </a:extLst>
          </p:cNvPr>
          <p:cNvSpPr>
            <a:spLocks noGrp="1"/>
          </p:cNvSpPr>
          <p:nvPr>
            <p:ph type="title"/>
          </p:nvPr>
        </p:nvSpPr>
        <p:spPr/>
        <p:txBody>
          <a:bodyPr/>
          <a:lstStyle/>
          <a:p>
            <a:r>
              <a:rPr lang="en-US" dirty="0"/>
              <a:t>What is Pulmonary Rehabilitation</a:t>
            </a:r>
            <a:endParaRPr lang="en-US" sz="1050" dirty="0">
              <a:solidFill>
                <a:schemeClr val="accent2">
                  <a:lumMod val="75000"/>
                </a:schemeClr>
              </a:solidFill>
            </a:endParaRPr>
          </a:p>
        </p:txBody>
      </p:sp>
      <p:sp>
        <p:nvSpPr>
          <p:cNvPr id="3" name="Text Placeholder 2">
            <a:extLst>
              <a:ext uri="{FF2B5EF4-FFF2-40B4-BE49-F238E27FC236}">
                <a16:creationId xmlns:a16="http://schemas.microsoft.com/office/drawing/2014/main" id="{9551A032-D3BD-3585-9EE1-656FB408C660}"/>
              </a:ext>
            </a:extLst>
          </p:cNvPr>
          <p:cNvSpPr>
            <a:spLocks noGrp="1"/>
          </p:cNvSpPr>
          <p:nvPr>
            <p:ph type="body" idx="1"/>
          </p:nvPr>
        </p:nvSpPr>
        <p:spPr/>
        <p:txBody>
          <a:bodyPr/>
          <a:lstStyle/>
          <a:p>
            <a:r>
              <a:rPr lang="en-US" dirty="0">
                <a:solidFill>
                  <a:schemeClr val="accent4">
                    <a:lumMod val="50000"/>
                  </a:schemeClr>
                </a:solidFill>
              </a:rPr>
              <a:t>Pulmonary rehab is……</a:t>
            </a:r>
          </a:p>
        </p:txBody>
      </p:sp>
      <p:sp>
        <p:nvSpPr>
          <p:cNvPr id="4" name="Content Placeholder 3">
            <a:extLst>
              <a:ext uri="{FF2B5EF4-FFF2-40B4-BE49-F238E27FC236}">
                <a16:creationId xmlns:a16="http://schemas.microsoft.com/office/drawing/2014/main" id="{5A3C553F-0407-6D1E-7DBD-99B2D9FC755B}"/>
              </a:ext>
            </a:extLst>
          </p:cNvPr>
          <p:cNvSpPr>
            <a:spLocks noGrp="1"/>
          </p:cNvSpPr>
          <p:nvPr>
            <p:ph sz="half" idx="2"/>
          </p:nvPr>
        </p:nvSpPr>
        <p:spPr/>
        <p:txBody>
          <a:bodyPr>
            <a:normAutofit fontScale="92500" lnSpcReduction="10000"/>
          </a:bodyPr>
          <a:lstStyle/>
          <a:p>
            <a:r>
              <a:rPr lang="en-US" b="0" i="0" dirty="0">
                <a:solidFill>
                  <a:srgbClr val="040C28"/>
                </a:solidFill>
                <a:effectLst/>
                <a:latin typeface="Google Sans"/>
              </a:rPr>
              <a:t>a supervised medical program that helps people who have lung diseases live and breathe better</a:t>
            </a:r>
            <a:r>
              <a:rPr lang="en-US" b="0" i="0" dirty="0">
                <a:solidFill>
                  <a:srgbClr val="202124"/>
                </a:solidFill>
                <a:effectLst/>
                <a:latin typeface="Google Sans"/>
              </a:rPr>
              <a:t>.</a:t>
            </a:r>
          </a:p>
          <a:p>
            <a:r>
              <a:rPr lang="en-US" b="0" i="0" dirty="0">
                <a:solidFill>
                  <a:srgbClr val="202124"/>
                </a:solidFill>
                <a:effectLst/>
                <a:latin typeface="Google Sans"/>
              </a:rPr>
              <a:t>beneficial for people with chronic obstructive pulmonary disease, or COPD. It has been shown to reduce symptoms of breathlessness, improve physical function and enhance overall quality of life.</a:t>
            </a:r>
          </a:p>
          <a:p>
            <a:pPr marL="45720" indent="0">
              <a:buNone/>
            </a:pPr>
            <a:r>
              <a:rPr lang="en-US" sz="1000" dirty="0"/>
              <a:t>Clevelandclinic.org</a:t>
            </a:r>
          </a:p>
          <a:p>
            <a:pPr marL="45720" indent="0">
              <a:buNone/>
            </a:pPr>
            <a:r>
              <a:rPr lang="en-US" sz="1000" dirty="0"/>
              <a:t>Msdmanuals.com</a:t>
            </a:r>
          </a:p>
        </p:txBody>
      </p:sp>
      <p:sp>
        <p:nvSpPr>
          <p:cNvPr id="6" name="Content Placeholder 5">
            <a:extLst>
              <a:ext uri="{FF2B5EF4-FFF2-40B4-BE49-F238E27FC236}">
                <a16:creationId xmlns:a16="http://schemas.microsoft.com/office/drawing/2014/main" id="{C659C6BA-65C9-CD20-8C53-B77A461FDFBE}"/>
              </a:ext>
            </a:extLst>
          </p:cNvPr>
          <p:cNvSpPr>
            <a:spLocks noGrp="1"/>
          </p:cNvSpPr>
          <p:nvPr>
            <p:ph sz="quarter" idx="4"/>
          </p:nvPr>
        </p:nvSpPr>
        <p:spPr/>
        <p:txBody>
          <a:bodyPr>
            <a:normAutofit fontScale="92500" lnSpcReduction="10000"/>
          </a:bodyPr>
          <a:lstStyle/>
          <a:p>
            <a:r>
              <a:rPr lang="en-US" sz="1700" b="0" i="0" dirty="0">
                <a:solidFill>
                  <a:srgbClr val="202426"/>
                </a:solidFill>
                <a:effectLst/>
                <a:latin typeface="Google Sans"/>
              </a:rPr>
              <a:t>a medically supervised program that includes structured exercise training, health education, behavior modification, nutritional counseling, and the learning of breathing techniques for people who have certain chronic respiratory diseases or lung problems due to other conditions. </a:t>
            </a:r>
          </a:p>
          <a:p>
            <a:r>
              <a:rPr lang="en-US" dirty="0">
                <a:solidFill>
                  <a:schemeClr val="tx1"/>
                </a:solidFill>
                <a:latin typeface="Google Sans"/>
              </a:rPr>
              <a:t>a program that </a:t>
            </a:r>
            <a:r>
              <a:rPr lang="en-US" b="0" i="0" dirty="0">
                <a:solidFill>
                  <a:srgbClr val="202426"/>
                </a:solidFill>
                <a:effectLst/>
                <a:latin typeface="Google Sans"/>
              </a:rPr>
              <a:t>seeks to improve the physical and psychological condition of people with chronic respiratory disease and educate these people on how to establish and maintain behaviors that will benefit their health for years to come.</a:t>
            </a:r>
          </a:p>
          <a:p>
            <a:r>
              <a:rPr lang="en-US" sz="1000" dirty="0">
                <a:solidFill>
                  <a:srgbClr val="202426"/>
                </a:solidFill>
                <a:latin typeface="Google Sans"/>
              </a:rPr>
              <a:t>Mayoclinic.org</a:t>
            </a:r>
            <a:endParaRPr lang="en-US" sz="1000" dirty="0">
              <a:latin typeface="Google Sans"/>
            </a:endParaRPr>
          </a:p>
        </p:txBody>
      </p:sp>
    </p:spTree>
    <p:extLst>
      <p:ext uri="{BB962C8B-B14F-4D97-AF65-F5344CB8AC3E}">
        <p14:creationId xmlns:p14="http://schemas.microsoft.com/office/powerpoint/2010/main" val="2801473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0545C-CA3C-10E5-59D1-7F9F7C07B428}"/>
              </a:ext>
            </a:extLst>
          </p:cNvPr>
          <p:cNvSpPr>
            <a:spLocks noGrp="1"/>
          </p:cNvSpPr>
          <p:nvPr>
            <p:ph type="title"/>
          </p:nvPr>
        </p:nvSpPr>
        <p:spPr/>
        <p:txBody>
          <a:bodyPr/>
          <a:lstStyle/>
          <a:p>
            <a:r>
              <a:rPr lang="en-US" dirty="0">
                <a:solidFill>
                  <a:schemeClr val="accent4">
                    <a:lumMod val="75000"/>
                  </a:schemeClr>
                </a:solidFill>
              </a:rPr>
              <a:t>OPPORTUNITY</a:t>
            </a:r>
            <a:r>
              <a:rPr lang="en-US" dirty="0">
                <a:solidFill>
                  <a:srgbClr val="8D1C05"/>
                </a:solidFill>
              </a:rPr>
              <a:t>     </a:t>
            </a:r>
            <a:r>
              <a:rPr lang="en-US" dirty="0">
                <a:solidFill>
                  <a:schemeClr val="tx1"/>
                </a:solidFill>
              </a:rPr>
              <a:t>vs.     </a:t>
            </a:r>
            <a:r>
              <a:rPr lang="en-US" dirty="0">
                <a:solidFill>
                  <a:srgbClr val="8D1C05"/>
                </a:solidFill>
              </a:rPr>
              <a:t>ROADBLOCKS</a:t>
            </a:r>
          </a:p>
        </p:txBody>
      </p:sp>
      <p:sp>
        <p:nvSpPr>
          <p:cNvPr id="3" name="Content Placeholder 2">
            <a:extLst>
              <a:ext uri="{FF2B5EF4-FFF2-40B4-BE49-F238E27FC236}">
                <a16:creationId xmlns:a16="http://schemas.microsoft.com/office/drawing/2014/main" id="{09E5B272-41FB-9374-6646-1904B6D5C15C}"/>
              </a:ext>
            </a:extLst>
          </p:cNvPr>
          <p:cNvSpPr>
            <a:spLocks noGrp="1"/>
          </p:cNvSpPr>
          <p:nvPr>
            <p:ph sz="half" idx="1"/>
          </p:nvPr>
        </p:nvSpPr>
        <p:spPr/>
        <p:txBody>
          <a:bodyPr/>
          <a:lstStyle/>
          <a:p>
            <a:r>
              <a:rPr lang="en-US" dirty="0">
                <a:solidFill>
                  <a:schemeClr val="accent4">
                    <a:lumMod val="75000"/>
                  </a:schemeClr>
                </a:solidFill>
              </a:rPr>
              <a:t>WE HAVE A GREAT FACILITY</a:t>
            </a:r>
          </a:p>
          <a:p>
            <a:r>
              <a:rPr lang="en-US" dirty="0">
                <a:solidFill>
                  <a:schemeClr val="accent4">
                    <a:lumMod val="75000"/>
                  </a:schemeClr>
                </a:solidFill>
              </a:rPr>
              <a:t>WE HAVE THE PATIENT POPULATION THAT NEEDS THIS SERVICE</a:t>
            </a:r>
          </a:p>
          <a:p>
            <a:r>
              <a:rPr lang="en-US" dirty="0">
                <a:solidFill>
                  <a:schemeClr val="accent4">
                    <a:lumMod val="75000"/>
                  </a:schemeClr>
                </a:solidFill>
              </a:rPr>
              <a:t>WE HAVE THE DESIRE TO SERVE OUR COMMUNITY IN THIS WAY </a:t>
            </a:r>
          </a:p>
          <a:p>
            <a:endParaRPr lang="en-US" dirty="0"/>
          </a:p>
        </p:txBody>
      </p:sp>
      <p:sp>
        <p:nvSpPr>
          <p:cNvPr id="4" name="Content Placeholder 3">
            <a:extLst>
              <a:ext uri="{FF2B5EF4-FFF2-40B4-BE49-F238E27FC236}">
                <a16:creationId xmlns:a16="http://schemas.microsoft.com/office/drawing/2014/main" id="{1D779040-F098-5289-ED69-28D8592C7E0A}"/>
              </a:ext>
            </a:extLst>
          </p:cNvPr>
          <p:cNvSpPr>
            <a:spLocks noGrp="1"/>
          </p:cNvSpPr>
          <p:nvPr>
            <p:ph sz="half" idx="2"/>
          </p:nvPr>
        </p:nvSpPr>
        <p:spPr/>
        <p:txBody>
          <a:bodyPr/>
          <a:lstStyle/>
          <a:p>
            <a:r>
              <a:rPr lang="en-US" dirty="0">
                <a:solidFill>
                  <a:srgbClr val="8D1C05"/>
                </a:solidFill>
              </a:rPr>
              <a:t>LACK OF FORMAL TRAINING </a:t>
            </a:r>
          </a:p>
          <a:p>
            <a:r>
              <a:rPr lang="en-US" dirty="0">
                <a:solidFill>
                  <a:srgbClr val="8D1C05"/>
                </a:solidFill>
              </a:rPr>
              <a:t>INADEQUATE STAFFING</a:t>
            </a:r>
          </a:p>
          <a:p>
            <a:r>
              <a:rPr lang="en-US" dirty="0">
                <a:solidFill>
                  <a:srgbClr val="8D1C05"/>
                </a:solidFill>
              </a:rPr>
              <a:t>A FEELING OF UNDEFINED OR MURKY PROCESSES.</a:t>
            </a:r>
          </a:p>
          <a:p>
            <a:r>
              <a:rPr lang="en-US" dirty="0">
                <a:solidFill>
                  <a:srgbClr val="8D1C05"/>
                </a:solidFill>
              </a:rPr>
              <a:t>NEED FOR CLEAR VISION AND DEFINED PROCESSES.</a:t>
            </a:r>
          </a:p>
          <a:p>
            <a:r>
              <a:rPr lang="en-US" dirty="0">
                <a:solidFill>
                  <a:srgbClr val="8D1C05"/>
                </a:solidFill>
              </a:rPr>
              <a:t>LACK OF CONSISTENCY</a:t>
            </a:r>
          </a:p>
          <a:p>
            <a:pPr marL="45720" indent="0">
              <a:buNone/>
            </a:pPr>
            <a:endParaRPr lang="en-US" dirty="0"/>
          </a:p>
        </p:txBody>
      </p:sp>
    </p:spTree>
    <p:extLst>
      <p:ext uri="{BB962C8B-B14F-4D97-AF65-F5344CB8AC3E}">
        <p14:creationId xmlns:p14="http://schemas.microsoft.com/office/powerpoint/2010/main" val="3830547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78DD-6E23-C1F2-9898-F583FDEF6FA4}"/>
              </a:ext>
            </a:extLst>
          </p:cNvPr>
          <p:cNvSpPr>
            <a:spLocks noGrp="1"/>
          </p:cNvSpPr>
          <p:nvPr>
            <p:ph type="title"/>
          </p:nvPr>
        </p:nvSpPr>
        <p:spPr/>
        <p:txBody>
          <a:bodyPr/>
          <a:lstStyle/>
          <a:p>
            <a:r>
              <a:rPr lang="en-US" dirty="0"/>
              <a:t>STAKEHOLDERS</a:t>
            </a:r>
            <a:br>
              <a:rPr lang="en-US" dirty="0"/>
            </a:br>
            <a:r>
              <a:rPr lang="en-US" dirty="0"/>
              <a:t>AND BUY-IN</a:t>
            </a:r>
          </a:p>
        </p:txBody>
      </p:sp>
      <p:sp>
        <p:nvSpPr>
          <p:cNvPr id="4" name="Text Placeholder 3">
            <a:extLst>
              <a:ext uri="{FF2B5EF4-FFF2-40B4-BE49-F238E27FC236}">
                <a16:creationId xmlns:a16="http://schemas.microsoft.com/office/drawing/2014/main" id="{E97EDAF1-2D62-6AEF-14AB-EA44B780C163}"/>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Previously “established program” so there is no pushback or roadblock from administration.</a:t>
            </a:r>
          </a:p>
          <a:p>
            <a:pPr marL="285750" indent="-285750">
              <a:buFont typeface="Arial" panose="020B0604020202020204" pitchFamily="34" charset="0"/>
              <a:buChar char="•"/>
            </a:pPr>
            <a:r>
              <a:rPr lang="en-US" dirty="0"/>
              <a:t>Staff – get consistent, stay consistent</a:t>
            </a:r>
          </a:p>
          <a:p>
            <a:pPr marL="285750" indent="-285750">
              <a:buFont typeface="Arial" panose="020B0604020202020204" pitchFamily="34" charset="0"/>
              <a:buChar char="•"/>
            </a:pPr>
            <a:r>
              <a:rPr lang="en-US" dirty="0"/>
              <a:t>Patients – buy-in, commitment, investment, acceptance, revelation.</a:t>
            </a:r>
          </a:p>
        </p:txBody>
      </p:sp>
      <p:pic>
        <p:nvPicPr>
          <p:cNvPr id="1026" name="Picture 2" descr="Pulmonary Rehabilitation | Memorial Hermann">
            <a:extLst>
              <a:ext uri="{FF2B5EF4-FFF2-40B4-BE49-F238E27FC236}">
                <a16:creationId xmlns:a16="http://schemas.microsoft.com/office/drawing/2014/main" id="{4C69FCEB-B82A-7A88-9ABC-D62D305DC590}"/>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6326" r="632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6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61C7E-EB64-B5AC-2FAD-6FD9EA1DE47F}"/>
              </a:ext>
            </a:extLst>
          </p:cNvPr>
          <p:cNvSpPr>
            <a:spLocks noGrp="1"/>
          </p:cNvSpPr>
          <p:nvPr>
            <p:ph type="title"/>
          </p:nvPr>
        </p:nvSpPr>
        <p:spPr/>
        <p:txBody>
          <a:bodyPr/>
          <a:lstStyle/>
          <a:p>
            <a:r>
              <a:rPr lang="en-US" dirty="0"/>
              <a:t>Facilities…</a:t>
            </a:r>
            <a:r>
              <a:rPr lang="en-US" sz="4000" dirty="0"/>
              <a:t>we got ‘</a:t>
            </a:r>
            <a:r>
              <a:rPr lang="en-US" sz="4000" dirty="0" err="1"/>
              <a:t>em</a:t>
            </a:r>
            <a:r>
              <a:rPr lang="en-US" dirty="0"/>
              <a:t>!</a:t>
            </a:r>
          </a:p>
        </p:txBody>
      </p:sp>
      <p:pic>
        <p:nvPicPr>
          <p:cNvPr id="7" name="Content Placeholder 6">
            <a:extLst>
              <a:ext uri="{FF2B5EF4-FFF2-40B4-BE49-F238E27FC236}">
                <a16:creationId xmlns:a16="http://schemas.microsoft.com/office/drawing/2014/main" id="{9D01EB14-492C-78F2-2F81-06137A3A8866}"/>
              </a:ext>
            </a:extLst>
          </p:cNvPr>
          <p:cNvPicPr>
            <a:picLocks noGrp="1" noChangeAspect="1"/>
          </p:cNvPicPr>
          <p:nvPr>
            <p:ph sz="half" idx="1"/>
          </p:nvPr>
        </p:nvPicPr>
        <p:blipFill>
          <a:blip r:embed="rId2"/>
          <a:stretch>
            <a:fillRect/>
          </a:stretch>
        </p:blipFill>
        <p:spPr>
          <a:xfrm>
            <a:off x="1615281" y="2244725"/>
            <a:ext cx="3810000" cy="3648075"/>
          </a:xfrm>
          <a:prstGeom prst="rect">
            <a:avLst/>
          </a:prstGeom>
        </p:spPr>
      </p:pic>
      <p:pic>
        <p:nvPicPr>
          <p:cNvPr id="8" name="Content Placeholder 7">
            <a:extLst>
              <a:ext uri="{FF2B5EF4-FFF2-40B4-BE49-F238E27FC236}">
                <a16:creationId xmlns:a16="http://schemas.microsoft.com/office/drawing/2014/main" id="{54591006-10BD-5BF1-351D-B7BD1427ABAF}"/>
              </a:ext>
            </a:extLst>
          </p:cNvPr>
          <p:cNvPicPr>
            <a:picLocks noGrp="1" noChangeAspect="1"/>
          </p:cNvPicPr>
          <p:nvPr>
            <p:ph sz="half" idx="2"/>
          </p:nvPr>
        </p:nvPicPr>
        <p:blipFill>
          <a:blip r:embed="rId3"/>
          <a:stretch>
            <a:fillRect/>
          </a:stretch>
        </p:blipFill>
        <p:spPr>
          <a:xfrm>
            <a:off x="6294437" y="1007831"/>
            <a:ext cx="4754563" cy="2195023"/>
          </a:xfrm>
          <a:prstGeom prst="rect">
            <a:avLst/>
          </a:prstGeom>
        </p:spPr>
      </p:pic>
      <p:pic>
        <p:nvPicPr>
          <p:cNvPr id="10" name="Picture 9">
            <a:extLst>
              <a:ext uri="{FF2B5EF4-FFF2-40B4-BE49-F238E27FC236}">
                <a16:creationId xmlns:a16="http://schemas.microsoft.com/office/drawing/2014/main" id="{75DB6AC8-A9AE-EE8A-F4F0-DCDC2B021798}"/>
              </a:ext>
            </a:extLst>
          </p:cNvPr>
          <p:cNvPicPr>
            <a:picLocks noChangeAspect="1"/>
          </p:cNvPicPr>
          <p:nvPr/>
        </p:nvPicPr>
        <p:blipFill>
          <a:blip r:embed="rId4"/>
          <a:stretch>
            <a:fillRect/>
          </a:stretch>
        </p:blipFill>
        <p:spPr>
          <a:xfrm>
            <a:off x="6294437" y="3794529"/>
            <a:ext cx="4762500" cy="2195024"/>
          </a:xfrm>
          <a:prstGeom prst="rect">
            <a:avLst/>
          </a:prstGeom>
        </p:spPr>
      </p:pic>
    </p:spTree>
    <p:extLst>
      <p:ext uri="{BB962C8B-B14F-4D97-AF65-F5344CB8AC3E}">
        <p14:creationId xmlns:p14="http://schemas.microsoft.com/office/powerpoint/2010/main" val="106188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76E9-5563-629B-B5A1-53F80B7DF220}"/>
              </a:ext>
            </a:extLst>
          </p:cNvPr>
          <p:cNvSpPr>
            <a:spLocks noGrp="1"/>
          </p:cNvSpPr>
          <p:nvPr>
            <p:ph type="title"/>
          </p:nvPr>
        </p:nvSpPr>
        <p:spPr/>
        <p:txBody>
          <a:bodyPr/>
          <a:lstStyle/>
          <a:p>
            <a:r>
              <a:rPr lang="en-US" dirty="0"/>
              <a:t>Why is this so hard……?</a:t>
            </a:r>
          </a:p>
        </p:txBody>
      </p:sp>
      <p:sp>
        <p:nvSpPr>
          <p:cNvPr id="4" name="Text Placeholder 3">
            <a:extLst>
              <a:ext uri="{FF2B5EF4-FFF2-40B4-BE49-F238E27FC236}">
                <a16:creationId xmlns:a16="http://schemas.microsoft.com/office/drawing/2014/main" id="{BAD13112-EFD2-4997-53EB-F89B09AE920E}"/>
              </a:ext>
            </a:extLst>
          </p:cNvPr>
          <p:cNvSpPr>
            <a:spLocks noGrp="1"/>
          </p:cNvSpPr>
          <p:nvPr>
            <p:ph type="body" sz="half" idx="2"/>
          </p:nvPr>
        </p:nvSpPr>
        <p:spPr/>
        <p:txBody>
          <a:bodyPr>
            <a:normAutofit fontScale="85000" lnSpcReduction="20000"/>
          </a:bodyPr>
          <a:lstStyle/>
          <a:p>
            <a:r>
              <a:rPr lang="en-US" dirty="0">
                <a:solidFill>
                  <a:schemeClr val="bg2">
                    <a:lumMod val="25000"/>
                  </a:schemeClr>
                </a:solidFill>
              </a:rPr>
              <a:t>D</a:t>
            </a:r>
            <a:r>
              <a:rPr lang="en-US" sz="2000" dirty="0">
                <a:solidFill>
                  <a:schemeClr val="bg2">
                    <a:lumMod val="25000"/>
                  </a:schemeClr>
                </a:solidFill>
              </a:rPr>
              <a:t>o</a:t>
            </a:r>
            <a:r>
              <a:rPr lang="en-US" sz="2400" dirty="0">
                <a:solidFill>
                  <a:schemeClr val="bg2">
                    <a:lumMod val="25000"/>
                  </a:schemeClr>
                </a:solidFill>
              </a:rPr>
              <a:t>u</a:t>
            </a:r>
            <a:r>
              <a:rPr lang="en-US" sz="2800" dirty="0">
                <a:solidFill>
                  <a:schemeClr val="bg2">
                    <a:lumMod val="25000"/>
                  </a:schemeClr>
                </a:solidFill>
              </a:rPr>
              <a:t>b</a:t>
            </a:r>
            <a:r>
              <a:rPr lang="en-US" sz="3600" dirty="0">
                <a:solidFill>
                  <a:schemeClr val="bg2">
                    <a:lumMod val="25000"/>
                  </a:schemeClr>
                </a:solidFill>
              </a:rPr>
              <a:t>t</a:t>
            </a:r>
            <a:r>
              <a:rPr lang="en-US" dirty="0"/>
              <a:t> </a:t>
            </a:r>
            <a:r>
              <a:rPr lang="en-US" sz="2000" dirty="0"/>
              <a:t>increases with inaction</a:t>
            </a:r>
          </a:p>
          <a:p>
            <a:r>
              <a:rPr lang="en-US" sz="2200" dirty="0"/>
              <a:t>Clarity </a:t>
            </a:r>
            <a:r>
              <a:rPr lang="en-US" sz="2200" b="1" dirty="0">
                <a:solidFill>
                  <a:schemeClr val="bg2">
                    <a:lumMod val="25000"/>
                  </a:schemeClr>
                </a:solidFill>
              </a:rPr>
              <a:t>reveals</a:t>
            </a:r>
            <a:r>
              <a:rPr lang="en-US" sz="2200" dirty="0"/>
              <a:t> itself in momentum</a:t>
            </a:r>
          </a:p>
          <a:p>
            <a:r>
              <a:rPr lang="en-US" sz="2000" dirty="0"/>
              <a:t>Growth </a:t>
            </a:r>
            <a:r>
              <a:rPr lang="en-US" sz="2000" b="1" dirty="0">
                <a:solidFill>
                  <a:schemeClr val="bg2">
                    <a:lumMod val="25000"/>
                  </a:schemeClr>
                </a:solidFill>
              </a:rPr>
              <a:t>comes</a:t>
            </a:r>
            <a:r>
              <a:rPr lang="en-US" sz="2000" dirty="0"/>
              <a:t> from progress………</a:t>
            </a:r>
          </a:p>
          <a:p>
            <a:r>
              <a:rPr lang="en-US" sz="2600" dirty="0"/>
              <a:t>For all these reasons, </a:t>
            </a:r>
            <a:r>
              <a:rPr lang="en-US" sz="2600" b="1" dirty="0">
                <a:solidFill>
                  <a:schemeClr val="bg2">
                    <a:lumMod val="25000"/>
                  </a:schemeClr>
                </a:solidFill>
              </a:rPr>
              <a:t>BEGIN</a:t>
            </a:r>
            <a:r>
              <a:rPr lang="en-US" sz="2600" dirty="0"/>
              <a:t>!!</a:t>
            </a:r>
          </a:p>
          <a:p>
            <a:endParaRPr lang="en-US" dirty="0"/>
          </a:p>
          <a:p>
            <a:r>
              <a:rPr lang="en-US" sz="2200" dirty="0"/>
              <a:t>To Quote the famous song by the Beatles…HELP, I NEED SOMEBODY AND NOT JUST ANYBODY!</a:t>
            </a:r>
          </a:p>
        </p:txBody>
      </p:sp>
      <p:pic>
        <p:nvPicPr>
          <p:cNvPr id="15" name="Picture Placeholder 14" descr="A picture containing person&#10;&#10;Description automatically generated">
            <a:extLst>
              <a:ext uri="{FF2B5EF4-FFF2-40B4-BE49-F238E27FC236}">
                <a16:creationId xmlns:a16="http://schemas.microsoft.com/office/drawing/2014/main" id="{FF093D40-945B-7162-1F36-1FF9074129D6}"/>
              </a:ext>
            </a:extLst>
          </p:cNvPr>
          <p:cNvPicPr>
            <a:picLocks noGrp="1" noChangeAspect="1"/>
          </p:cNvPicPr>
          <p:nvPr>
            <p:ph type="pic" idx="1"/>
          </p:nvPr>
        </p:nvPicPr>
        <p:blipFill>
          <a:blip r:embed="rId2"/>
          <a:srcRect l="5033" r="5033"/>
          <a:stretch>
            <a:fillRect/>
          </a:stretch>
        </p:blipFill>
        <p:spPr/>
      </p:pic>
    </p:spTree>
    <p:extLst>
      <p:ext uri="{BB962C8B-B14F-4D97-AF65-F5344CB8AC3E}">
        <p14:creationId xmlns:p14="http://schemas.microsoft.com/office/powerpoint/2010/main" val="260835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heel(1)">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p:cTn id="1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 calcmode="lin" valueType="num">
                                      <p:cBhvr>
                                        <p:cTn id="24"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2397-65D2-1F66-E3C1-CE82A0608814}"/>
              </a:ext>
            </a:extLst>
          </p:cNvPr>
          <p:cNvSpPr>
            <a:spLocks noGrp="1"/>
          </p:cNvSpPr>
          <p:nvPr>
            <p:ph type="title"/>
          </p:nvPr>
        </p:nvSpPr>
        <p:spPr/>
        <p:txBody>
          <a:bodyPr/>
          <a:lstStyle/>
          <a:p>
            <a:r>
              <a:rPr lang="en-US" dirty="0"/>
              <a:t>OUTCOMES TO DATE.  </a:t>
            </a:r>
          </a:p>
        </p:txBody>
      </p:sp>
      <p:sp>
        <p:nvSpPr>
          <p:cNvPr id="3" name="Content Placeholder 2">
            <a:extLst>
              <a:ext uri="{FF2B5EF4-FFF2-40B4-BE49-F238E27FC236}">
                <a16:creationId xmlns:a16="http://schemas.microsoft.com/office/drawing/2014/main" id="{7A95F97C-987B-A779-C07C-C69F3A1C8DCE}"/>
              </a:ext>
            </a:extLst>
          </p:cNvPr>
          <p:cNvSpPr>
            <a:spLocks noGrp="1"/>
          </p:cNvSpPr>
          <p:nvPr>
            <p:ph sz="half" idx="1"/>
          </p:nvPr>
        </p:nvSpPr>
        <p:spPr/>
        <p:txBody>
          <a:bodyPr>
            <a:normAutofit/>
          </a:bodyPr>
          <a:lstStyle/>
          <a:p>
            <a:r>
              <a:rPr lang="en-US" dirty="0"/>
              <a:t>REACHING OUT</a:t>
            </a:r>
          </a:p>
          <a:p>
            <a:r>
              <a:rPr lang="en-US" dirty="0"/>
              <a:t>University of Iowa Hospital Pulmonary Rehab Program.</a:t>
            </a:r>
          </a:p>
          <a:p>
            <a:r>
              <a:rPr lang="en-US" dirty="0"/>
              <a:t>Training new staff</a:t>
            </a:r>
          </a:p>
          <a:p>
            <a:r>
              <a:rPr lang="en-US" dirty="0"/>
              <a:t>Reorganizing Paperwork process</a:t>
            </a:r>
          </a:p>
          <a:p>
            <a:r>
              <a:rPr lang="en-US" dirty="0"/>
              <a:t>Establishing consistent baseline exercise prescription.	</a:t>
            </a:r>
          </a:p>
          <a:p>
            <a:endParaRPr lang="en-US" dirty="0"/>
          </a:p>
          <a:p>
            <a:pPr marL="45720" indent="0">
              <a:buNone/>
            </a:pPr>
            <a:endParaRPr lang="en-US" dirty="0"/>
          </a:p>
          <a:p>
            <a:pPr marL="274320" lvl="1" indent="0">
              <a:buNone/>
            </a:pPr>
            <a:endParaRPr lang="en-US" dirty="0"/>
          </a:p>
          <a:p>
            <a:endParaRPr lang="en-US" dirty="0"/>
          </a:p>
          <a:p>
            <a:pPr marL="274320" lvl="1" indent="0">
              <a:buNone/>
            </a:pPr>
            <a:endParaRPr lang="en-US" dirty="0"/>
          </a:p>
        </p:txBody>
      </p:sp>
      <p:pic>
        <p:nvPicPr>
          <p:cNvPr id="3074" name="Picture 2" descr="Contentment: What it is and Why it Matters - Clarity Clinic">
            <a:extLst>
              <a:ext uri="{FF2B5EF4-FFF2-40B4-BE49-F238E27FC236}">
                <a16:creationId xmlns:a16="http://schemas.microsoft.com/office/drawing/2014/main" id="{9724CE7D-D675-3804-4D7E-FB30ECFDA34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46570" y="1668780"/>
            <a:ext cx="3794759"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443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CFEF8-E7A3-F55B-971B-B72197DF59CC}"/>
              </a:ext>
            </a:extLst>
          </p:cNvPr>
          <p:cNvSpPr>
            <a:spLocks noGrp="1"/>
          </p:cNvSpPr>
          <p:nvPr>
            <p:ph type="title"/>
          </p:nvPr>
        </p:nvSpPr>
        <p:spPr/>
        <p:txBody>
          <a:bodyPr/>
          <a:lstStyle/>
          <a:p>
            <a:r>
              <a:rPr lang="en-US" dirty="0"/>
              <a:t>Conclusions……   and……… Next Steps</a:t>
            </a:r>
          </a:p>
        </p:txBody>
      </p:sp>
      <p:sp>
        <p:nvSpPr>
          <p:cNvPr id="3" name="Content Placeholder 2">
            <a:extLst>
              <a:ext uri="{FF2B5EF4-FFF2-40B4-BE49-F238E27FC236}">
                <a16:creationId xmlns:a16="http://schemas.microsoft.com/office/drawing/2014/main" id="{8E354031-58BC-4EF3-582F-3A3F41AE2840}"/>
              </a:ext>
            </a:extLst>
          </p:cNvPr>
          <p:cNvSpPr>
            <a:spLocks noGrp="1"/>
          </p:cNvSpPr>
          <p:nvPr>
            <p:ph sz="half" idx="1"/>
          </p:nvPr>
        </p:nvSpPr>
        <p:spPr>
          <a:xfrm>
            <a:off x="1142999" y="2057399"/>
            <a:ext cx="3227666" cy="4023360"/>
          </a:xfrm>
        </p:spPr>
        <p:txBody>
          <a:bodyPr>
            <a:normAutofit fontScale="92500" lnSpcReduction="20000"/>
          </a:bodyPr>
          <a:lstStyle/>
          <a:p>
            <a:pPr marL="45720" indent="0">
              <a:buNone/>
            </a:pPr>
            <a:r>
              <a:rPr lang="en-US" dirty="0"/>
              <a:t>Conclusions:</a:t>
            </a:r>
          </a:p>
          <a:p>
            <a:r>
              <a:rPr lang="en-US" dirty="0"/>
              <a:t>Creating an established step by step process removes inconsistency and doubt.</a:t>
            </a:r>
          </a:p>
          <a:p>
            <a:r>
              <a:rPr lang="en-US" dirty="0"/>
              <a:t>Both the staff and patients have benefitted from the improved processes.</a:t>
            </a:r>
          </a:p>
          <a:p>
            <a:r>
              <a:rPr lang="en-US" dirty="0"/>
              <a:t>Paperwork is completed in a timely and efficient manor which resolves compliance issues.</a:t>
            </a:r>
          </a:p>
          <a:p>
            <a:r>
              <a:rPr lang="en-US" dirty="0"/>
              <a:t>It is true that clarity does reveal itself in momentum.</a:t>
            </a:r>
          </a:p>
          <a:p>
            <a:endParaRPr lang="en-US" dirty="0"/>
          </a:p>
        </p:txBody>
      </p:sp>
      <p:sp>
        <p:nvSpPr>
          <p:cNvPr id="4" name="Content Placeholder 3">
            <a:extLst>
              <a:ext uri="{FF2B5EF4-FFF2-40B4-BE49-F238E27FC236}">
                <a16:creationId xmlns:a16="http://schemas.microsoft.com/office/drawing/2014/main" id="{FE54247F-5EC3-047A-98F0-F1B1EBE86B0E}"/>
              </a:ext>
            </a:extLst>
          </p:cNvPr>
          <p:cNvSpPr>
            <a:spLocks noGrp="1"/>
          </p:cNvSpPr>
          <p:nvPr>
            <p:ph sz="half" idx="2"/>
          </p:nvPr>
        </p:nvSpPr>
        <p:spPr/>
        <p:txBody>
          <a:bodyPr>
            <a:normAutofit fontScale="92500" lnSpcReduction="20000"/>
          </a:bodyPr>
          <a:lstStyle/>
          <a:p>
            <a:pPr marL="45720" indent="0">
              <a:buNone/>
            </a:pPr>
            <a:r>
              <a:rPr lang="en-US" dirty="0"/>
              <a:t>Next Steps:</a:t>
            </a:r>
          </a:p>
          <a:p>
            <a:r>
              <a:rPr lang="en-US" dirty="0"/>
              <a:t>Creating detailed “cheat sheet” with information regarding energy exertion levels on each piece of equipment.</a:t>
            </a:r>
          </a:p>
          <a:p>
            <a:r>
              <a:rPr lang="en-US" dirty="0"/>
              <a:t>Creating an information folder for new patients.</a:t>
            </a:r>
          </a:p>
          <a:p>
            <a:r>
              <a:rPr lang="en-US" dirty="0"/>
              <a:t>Continuing to train new staff.</a:t>
            </a:r>
          </a:p>
          <a:p>
            <a:r>
              <a:rPr lang="en-US" dirty="0"/>
              <a:t>Add additional staffing as the program grows.</a:t>
            </a:r>
          </a:p>
          <a:p>
            <a:r>
              <a:rPr lang="en-US" dirty="0"/>
              <a:t>Creating  a legacy of teamwork and vision that can be carried into the future.</a:t>
            </a:r>
          </a:p>
          <a:p>
            <a:endParaRPr lang="en-US" dirty="0"/>
          </a:p>
        </p:txBody>
      </p:sp>
      <p:pic>
        <p:nvPicPr>
          <p:cNvPr id="8" name="Picture 7" descr="Shape, arrow&#10;&#10;Description automatically generated with medium confidence">
            <a:extLst>
              <a:ext uri="{FF2B5EF4-FFF2-40B4-BE49-F238E27FC236}">
                <a16:creationId xmlns:a16="http://schemas.microsoft.com/office/drawing/2014/main" id="{E1D18917-267B-736F-5614-58019A5AC51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a:off x="4488109" y="2306972"/>
            <a:ext cx="1904297" cy="2910980"/>
          </a:xfrm>
          <a:prstGeom prst="rect">
            <a:avLst/>
          </a:prstGeom>
        </p:spPr>
      </p:pic>
    </p:spTree>
    <p:extLst>
      <p:ext uri="{BB962C8B-B14F-4D97-AF65-F5344CB8AC3E}">
        <p14:creationId xmlns:p14="http://schemas.microsoft.com/office/powerpoint/2010/main" val="1742935098"/>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B5C9D6C6768F4F93067D81A0FD74C4" ma:contentTypeVersion="4" ma:contentTypeDescription="Create a new document." ma:contentTypeScope="" ma:versionID="8d6866908309a72e8249161fbc21474b">
  <xsd:schema xmlns:xsd="http://www.w3.org/2001/XMLSchema" xmlns:xs="http://www.w3.org/2001/XMLSchema" xmlns:p="http://schemas.microsoft.com/office/2006/metadata/properties" xmlns:ns3="4b8c0e71-1d08-463e-a89b-cdc7a3c87b6b" targetNamespace="http://schemas.microsoft.com/office/2006/metadata/properties" ma:root="true" ma:fieldsID="ca7c528ef774e62162b220d936e61245" ns3:_="">
    <xsd:import namespace="4b8c0e71-1d08-463e-a89b-cdc7a3c87b6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8c0e71-1d08-463e-a89b-cdc7a3c87b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4b8c0e71-1d08-463e-a89b-cdc7a3c87b6b" xsi:nil="true"/>
  </documentManagement>
</p:properties>
</file>

<file path=customXml/itemProps1.xml><?xml version="1.0" encoding="utf-8"?>
<ds:datastoreItem xmlns:ds="http://schemas.openxmlformats.org/officeDocument/2006/customXml" ds:itemID="{F465D742-03F8-4A07-AD44-2F5940A96098}">
  <ds:schemaRefs>
    <ds:schemaRef ds:uri="http://schemas.microsoft.com/sharepoint/v3/contenttype/forms"/>
  </ds:schemaRefs>
</ds:datastoreItem>
</file>

<file path=customXml/itemProps2.xml><?xml version="1.0" encoding="utf-8"?>
<ds:datastoreItem xmlns:ds="http://schemas.openxmlformats.org/officeDocument/2006/customXml" ds:itemID="{D82F3C51-999B-4E9E-9EED-B1B9B6C84B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8c0e71-1d08-463e-a89b-cdc7a3c87b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915EF7-B9F6-4EB7-AA4F-557BE6AB702C}">
  <ds:schemaRefs>
    <ds:schemaRef ds:uri="http://purl.org/dc/terms/"/>
    <ds:schemaRef ds:uri="http://schemas.openxmlformats.org/package/2006/metadata/core-properties"/>
    <ds:schemaRef ds:uri="http://purl.org/dc/dcmitype/"/>
    <ds:schemaRef ds:uri="4b8c0e71-1d08-463e-a89b-cdc7a3c87b6b"/>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Basis design</Template>
  <TotalTime>5836</TotalTime>
  <Words>531</Words>
  <Application>Microsoft Office PowerPoint</Application>
  <PresentationFormat>Widescreen</PresentationFormat>
  <Paragraphs>60</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Corbel</vt:lpstr>
      <vt:lpstr>Google Sans</vt:lpstr>
      <vt:lpstr>Basis</vt:lpstr>
      <vt:lpstr>Pulmonary rehab</vt:lpstr>
      <vt:lpstr>On the edge of trust</vt:lpstr>
      <vt:lpstr>What is Pulmonary Rehabilitation</vt:lpstr>
      <vt:lpstr>OPPORTUNITY     vs.     ROADBLOCKS</vt:lpstr>
      <vt:lpstr>STAKEHOLDERS AND BUY-IN</vt:lpstr>
      <vt:lpstr>Facilities…we got ‘em!</vt:lpstr>
      <vt:lpstr>Why is this so hard……?</vt:lpstr>
      <vt:lpstr>OUTCOMES TO DATE.  </vt:lpstr>
      <vt:lpstr>Conclusions……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Pulmonary rehab</dc:title>
  <dc:creator>Tiffany Sparks</dc:creator>
  <cp:lastModifiedBy>Kathy Fauble</cp:lastModifiedBy>
  <cp:revision>22</cp:revision>
  <dcterms:created xsi:type="dcterms:W3CDTF">2023-03-01T14:27:57Z</dcterms:created>
  <dcterms:modified xsi:type="dcterms:W3CDTF">2023-04-18T14:32:46Z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0x0101000CB5C9D6C6768F4F93067D81A0FD74C4</vt:lpwstr>
  </property>
</Properties>
</file>