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9"/>
  </p:handoutMasterIdLst>
  <p:sldIdLst>
    <p:sldId id="375" r:id="rId5"/>
    <p:sldId id="407" r:id="rId6"/>
    <p:sldId id="411" r:id="rId7"/>
    <p:sldId id="415" r:id="rId8"/>
    <p:sldId id="412" r:id="rId9"/>
    <p:sldId id="413" r:id="rId10"/>
    <p:sldId id="419" r:id="rId11"/>
    <p:sldId id="425" r:id="rId12"/>
    <p:sldId id="426" r:id="rId13"/>
    <p:sldId id="424" r:id="rId14"/>
    <p:sldId id="422" r:id="rId15"/>
    <p:sldId id="423" r:id="rId16"/>
    <p:sldId id="421" r:id="rId17"/>
    <p:sldId id="41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993" autoAdjust="0"/>
  </p:normalViewPr>
  <p:slideViewPr>
    <p:cSldViewPr snapToGrid="0" snapToObjects="1">
      <p:cViewPr varScale="1">
        <p:scale>
          <a:sx n="81" d="100"/>
          <a:sy n="81" d="100"/>
        </p:scale>
        <p:origin x="754" y="67"/>
      </p:cViewPr>
      <p:guideLst/>
    </p:cSldViewPr>
  </p:slideViewPr>
  <p:outlineViewPr>
    <p:cViewPr>
      <p:scale>
        <a:sx n="33" d="100"/>
        <a:sy n="33" d="100"/>
      </p:scale>
      <p:origin x="0" y="-4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69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F17359-000A-9044-B834-9FBD0018D5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8B882-BA21-D947-B59A-B375F7B018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73F5E-F60B-3D42-A6DD-6D5611C2F6EE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9AD5B-1A75-1A4A-8459-A96AB79E9D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C6818-84EB-2D43-AA44-FC64C4595B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8A1AC-D174-D44D-BB31-612041F19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70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946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A90A1-A930-7E45-A0C6-7B528BC17B68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2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928264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4498670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1928264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27254B-5501-7248-A89F-42912B5A8BD2}"/>
              </a:ext>
            </a:extLst>
          </p:cNvPr>
          <p:cNvCxnSpPr>
            <a:cxnSpLocks/>
          </p:cNvCxnSpPr>
          <p:nvPr userDrawn="1"/>
        </p:nvCxnSpPr>
        <p:spPr>
          <a:xfrm>
            <a:off x="0" y="1405468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00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21" descr="Woman on tablet ">
            <a:extLst>
              <a:ext uri="{FF2B5EF4-FFF2-40B4-BE49-F238E27FC236}">
                <a16:creationId xmlns:a16="http://schemas.microsoft.com/office/drawing/2014/main" id="{79F82B97-E9C9-C740-AE3A-A0BB4822DD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4487" y="0"/>
            <a:ext cx="11067514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4487" y="-1"/>
            <a:ext cx="11067514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4B436F-A511-A141-900B-BA20A19A1BCE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08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21" descr="Woman on tablet ">
            <a:extLst>
              <a:ext uri="{FF2B5EF4-FFF2-40B4-BE49-F238E27FC236}">
                <a16:creationId xmlns:a16="http://schemas.microsoft.com/office/drawing/2014/main" id="{79F82B97-E9C9-C740-AE3A-A0BB4822DD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57CAA2-2658-B441-A787-4B54C65D3BF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238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0668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35662" y="339644"/>
            <a:ext cx="5014993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856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8C2B99-ED08-1F48-BE5D-40E40D09C7B7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8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8843" y="3482977"/>
            <a:ext cx="10961177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B33817-49F3-B440-A271-466603AE1964}"/>
              </a:ext>
            </a:extLst>
          </p:cNvPr>
          <p:cNvCxnSpPr>
            <a:cxnSpLocks/>
          </p:cNvCxnSpPr>
          <p:nvPr userDrawn="1"/>
        </p:nvCxnSpPr>
        <p:spPr>
          <a:xfrm>
            <a:off x="0" y="421214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576316B-7498-2E42-9B52-88BF1C9DF4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67465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51775DA-49A0-2F4D-9F21-5D20DA6BA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844" y="568512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56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C0F668-C1BA-A349-A542-9E54E73E8178}"/>
              </a:ext>
            </a:extLst>
          </p:cNvPr>
          <p:cNvCxnSpPr>
            <a:cxnSpLocks/>
          </p:cNvCxnSpPr>
          <p:nvPr userDrawn="1"/>
        </p:nvCxnSpPr>
        <p:spPr>
          <a:xfrm>
            <a:off x="4961621" y="339644"/>
            <a:ext cx="0" cy="28065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339644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26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568512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414763-7D4F-994A-AAA9-7DC46C19D816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706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7321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7963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627322" y="1468740"/>
            <a:ext cx="467215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67963" y="1468740"/>
            <a:ext cx="469516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737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3265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4" y="1468740"/>
            <a:ext cx="467215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3265" y="1468740"/>
            <a:ext cx="469516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8CCA37-00BD-0A43-8647-67DD0510A7E3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96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81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3055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0" y="1720312"/>
            <a:ext cx="609305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49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C5233AE2-5078-C34D-8EAD-6F7B344F52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4699EEF-FB75-1A46-B6B6-39CCF65A9EA4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969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2623" y="588936"/>
            <a:ext cx="11432584" cy="5976637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41291C-383F-CF4B-AB8E-2B40741A62AF}"/>
              </a:ext>
            </a:extLst>
          </p:cNvPr>
          <p:cNvCxnSpPr>
            <a:cxnSpLocks/>
          </p:cNvCxnSpPr>
          <p:nvPr userDrawn="1"/>
        </p:nvCxnSpPr>
        <p:spPr>
          <a:xfrm>
            <a:off x="0" y="292426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34C5937-11C0-4E5A-867C-7AB68EA5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957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2623" y="292426"/>
            <a:ext cx="10219457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16C013-C8E5-B44C-B6D6-DE71D0CC52C4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E2D069-321B-434C-BB63-530EE51B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2183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134319" y="0"/>
            <a:ext cx="1105768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A0415B-CCA3-7142-BDAA-6DAC63FB634C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3040D77-4CF4-4BFB-9FFB-8C9746D3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9264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A34E77-65E8-214A-93DD-907ECB950F42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C15D6B-DF62-4A31-87F3-2084A6C5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7893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3359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1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907ACF-A34F-FE4A-8511-B7FE12F69496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57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11877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8797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4037ED-B73E-2946-8FAC-2803EA71C585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672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34319" y="1"/>
            <a:ext cx="1105768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1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907ACF-A34F-FE4A-8511-B7FE12F69496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3944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9E9592-D634-1947-B3FB-EB3B7F16FF28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6D456EAF-F3B8-AF4A-90FF-4B0693C56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7FB4ADF-1B3E-A442-B2C9-518CBE7637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96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6059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3354" y="4418889"/>
            <a:ext cx="3289100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3355" y="5080791"/>
            <a:ext cx="3289100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C4094-208E-7E4A-848A-F76A1573073A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5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4319" y="0"/>
            <a:ext cx="1105768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8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45942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4418889"/>
            <a:ext cx="4609683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2" y="5080791"/>
            <a:ext cx="4609683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E71BC7-72EE-294C-9A39-61A77EE295A0}"/>
              </a:ext>
            </a:extLst>
          </p:cNvPr>
          <p:cNvCxnSpPr>
            <a:cxnSpLocks/>
          </p:cNvCxnSpPr>
          <p:nvPr userDrawn="1"/>
        </p:nvCxnSpPr>
        <p:spPr>
          <a:xfrm>
            <a:off x="392623" y="5080791"/>
            <a:ext cx="4609683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38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5581" y="4418889"/>
            <a:ext cx="3289100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2" y="5080791"/>
            <a:ext cx="3289100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6AC280-5A8D-B048-BECC-9C306F32508F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90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F4417F7-7CDE-DF44-9B0E-AC44EE99BF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429000"/>
            <a:ext cx="4609683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2" y="4090902"/>
            <a:ext cx="4609683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F22032-BAB9-744C-B14E-54350BBD1C7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238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39645"/>
            <a:ext cx="1021945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noProof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2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2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2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1" name="Rectangle: Rounded Corners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2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98" name="Rectangle: Rounded Corners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5605550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683052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0" name="Rectangle: Rounded Corners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561099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683052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2" name="Rectangle: Rounded Corners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561099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683052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22571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22570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22571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22570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22571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22570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500441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6500441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500441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6500441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500441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6500441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A232C0-1AC5-164D-B8B6-CC8F07CF2E21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30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3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3" y="2428792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3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3" y="3654477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1" name="Rectangle: Rounded Corners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3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3" y="491907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98" name="Rectangle: Rounded Corners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6472581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544641" y="2428792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0" name="Rectangle: Rounded Corners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6472581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44641" y="3654477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2" name="Rectangle: Rounded Corners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6472581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544641" y="491907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13862" y="2574890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13862" y="2328032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13862" y="3807945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13862" y="3561087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13862" y="5068709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13862" y="4821851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358765" y="2574890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358764" y="2328032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358765" y="3807945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358764" y="3561087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358765" y="5068709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358764" y="4821851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40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>
            <a:extLst>
              <a:ext uri="{FF2B5EF4-FFF2-40B4-BE49-F238E27FC236}">
                <a16:creationId xmlns:a16="http://schemas.microsoft.com/office/drawing/2014/main" id="{D2B2CC15-A5D6-7646-B184-255F86FB708E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F391E-143D-F948-ADAE-29AEA3C1EBFB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FEFF75-79D2-EE46-877B-299D1510E6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10113030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3089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3089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3089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4926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4926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94926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8878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2488784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48878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2488784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8878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2488784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76665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766655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76665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766655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76665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766655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604C81-B013-4641-9B16-5E9ECBD30CBA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168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>
            <a:extLst>
              <a:ext uri="{FF2B5EF4-FFF2-40B4-BE49-F238E27FC236}">
                <a16:creationId xmlns:a16="http://schemas.microsoft.com/office/drawing/2014/main" id="{C76CA39F-4826-EC4A-B911-A0B38E48926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F391E-143D-F948-ADAE-29AEA3C1EBFB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FEFF75-79D2-EE46-877B-299D1510E6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974810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2038081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3" y="221546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3" y="3441149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3" y="4705745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544641" y="221546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44641" y="3441149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544641" y="4705745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13862" y="2361562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13862" y="2114704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13862" y="3594617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13862" y="3347759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13862" y="4855381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13862" y="4608523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358765" y="2361562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358764" y="2114704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358765" y="3594617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358764" y="3347759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358765" y="4855381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358764" y="4608523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F7CBB0-F32C-B84C-AEEA-FA0944BBB865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58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FF4E3-951F-F040-800F-0DDAC2CCC507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4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1521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011522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21F7CE-A4E6-574A-B490-8FC4327728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1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1369070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05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91DF7114-976E-3345-A7C4-77F951EA4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7322" y="1507066"/>
            <a:ext cx="1013437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06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CA2E80D-B045-2346-9C1F-70BFBD4AF7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1369070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0B4699-8C04-D74B-BFAF-27221E81DEBB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87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15342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1328B3-338C-BB43-A9F5-AACCE2E54E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9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02FA6-24E0-3C4A-8B7A-F529DB12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45A71-C369-2A42-A14F-2BD1985F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70798-FB93-8742-9A92-FA7A241AF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6824-A55C-4F44-B9CB-109B027241D7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2A715-D537-DD4B-8BE6-1E573155F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E735-B191-784C-98F7-65384DACA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8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3" r:id="rId2"/>
    <p:sldLayoutId id="2147483670" r:id="rId3"/>
    <p:sldLayoutId id="2147483674" r:id="rId4"/>
    <p:sldLayoutId id="2147483676" r:id="rId5"/>
    <p:sldLayoutId id="2147483675" r:id="rId6"/>
    <p:sldLayoutId id="2147483677" r:id="rId7"/>
    <p:sldLayoutId id="2147483678" r:id="rId8"/>
    <p:sldLayoutId id="2147483679" r:id="rId9"/>
    <p:sldLayoutId id="2147483681" r:id="rId10"/>
    <p:sldLayoutId id="2147483682" r:id="rId11"/>
    <p:sldLayoutId id="2147483686" r:id="rId12"/>
    <p:sldLayoutId id="2147483683" r:id="rId13"/>
    <p:sldLayoutId id="2147483685" r:id="rId14"/>
    <p:sldLayoutId id="2147483684" r:id="rId15"/>
    <p:sldLayoutId id="2147483680" r:id="rId16"/>
    <p:sldLayoutId id="2147483691" r:id="rId17"/>
    <p:sldLayoutId id="2147483692" r:id="rId18"/>
    <p:sldLayoutId id="2147483693" r:id="rId19"/>
    <p:sldLayoutId id="2147483694" r:id="rId20"/>
    <p:sldLayoutId id="2147483688" r:id="rId21"/>
    <p:sldLayoutId id="2147483687" r:id="rId22"/>
    <p:sldLayoutId id="2147483689" r:id="rId23"/>
    <p:sldLayoutId id="2147483690" r:id="rId24"/>
    <p:sldLayoutId id="2147483695" r:id="rId25"/>
    <p:sldLayoutId id="2147483696" r:id="rId26"/>
    <p:sldLayoutId id="2147483697" r:id="rId27"/>
    <p:sldLayoutId id="2147483698" r:id="rId28"/>
    <p:sldLayoutId id="2147483703" r:id="rId29"/>
    <p:sldLayoutId id="2147483704" r:id="rId30"/>
    <p:sldLayoutId id="2147483705" r:id="rId31"/>
    <p:sldLayoutId id="2147483706" r:id="rId32"/>
    <p:sldLayoutId id="2147483700" r:id="rId33"/>
    <p:sldLayoutId id="2147483699" r:id="rId34"/>
    <p:sldLayoutId id="2147483701" r:id="rId35"/>
    <p:sldLayoutId id="2147483702" r:id="rId3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7" descr="A group of people putting thier hands in a pile ">
            <a:extLst>
              <a:ext uri="{FF2B5EF4-FFF2-40B4-BE49-F238E27FC236}">
                <a16:creationId xmlns:a16="http://schemas.microsoft.com/office/drawing/2014/main" id="{5081C9C6-1B13-D801-D4B3-07212C6CB6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2" r="15118" b="1"/>
          <a:stretch/>
        </p:blipFill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noFill/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9516ACA-375D-1140-8EDA-CE04AAC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4"/>
            <a:ext cx="11369068" cy="1129095"/>
          </a:xfrm>
        </p:spPr>
        <p:txBody>
          <a:bodyPr anchor="b">
            <a:noAutofit/>
          </a:bodyPr>
          <a:lstStyle/>
          <a:p>
            <a:r>
              <a:rPr lang="en-US" sz="8000" b="1" dirty="0">
                <a:latin typeface="Source Sans Pro Black" panose="020B0604020202020204" pitchFamily="34" charset="0"/>
              </a:rPr>
              <a:t>TEAM  BUILDING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4CD115B2-38B8-34F3-4F3E-A9F693E26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8327" y="5174411"/>
            <a:ext cx="1555896" cy="10025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4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546621" cy="823912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rgbClr val="FF0000"/>
              </a:solidFill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pic>
        <p:nvPicPr>
          <p:cNvPr id="11" name="Picture Placeholder 7" descr="A group of people putting thier hands in a pile ">
            <a:extLst>
              <a:ext uri="{FF2B5EF4-FFF2-40B4-BE49-F238E27FC236}">
                <a16:creationId xmlns:a16="http://schemas.microsoft.com/office/drawing/2014/main" id="{9677C281-B76C-471D-82D4-2427755D3A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duotone>
              <a:prstClr val="black"/>
              <a:schemeClr val="accent3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6849"/>
          <a:stretch/>
        </p:blipFill>
        <p:spPr>
          <a:xfrm>
            <a:off x="-285224" y="1468740"/>
            <a:ext cx="12477224" cy="5389259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BEE517D-C498-7EF2-D5A5-06D4B4119AFD}"/>
              </a:ext>
            </a:extLst>
          </p:cNvPr>
          <p:cNvSpPr txBox="1"/>
          <p:nvPr/>
        </p:nvSpPr>
        <p:spPr>
          <a:xfrm>
            <a:off x="392623" y="1523211"/>
            <a:ext cx="11369068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Manager Meeting Kickoff Activities: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Survival Activity 	 		A Truth &amp; A Lie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Icebreaker Questions 		Book Share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Proudest Moment 			Profile Bingo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Minefield					One Question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30 Seconds				The Newlywed Game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Leaders you admire			Skyscraper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Speed Pictionary			Untangle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546621" cy="823912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rgbClr val="FF0000"/>
              </a:solidFill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pic>
        <p:nvPicPr>
          <p:cNvPr id="11" name="Picture Placeholder 7" descr="A group of people putting thier hands in a pile ">
            <a:extLst>
              <a:ext uri="{FF2B5EF4-FFF2-40B4-BE49-F238E27FC236}">
                <a16:creationId xmlns:a16="http://schemas.microsoft.com/office/drawing/2014/main" id="{9677C281-B76C-471D-82D4-2427755D3A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duotone>
              <a:prstClr val="black"/>
              <a:schemeClr val="accent3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6849"/>
          <a:stretch/>
        </p:blipFill>
        <p:spPr>
          <a:xfrm>
            <a:off x="-285224" y="1468740"/>
            <a:ext cx="12477224" cy="5389259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BEE517D-C498-7EF2-D5A5-06D4B4119AFD}"/>
              </a:ext>
            </a:extLst>
          </p:cNvPr>
          <p:cNvSpPr txBox="1"/>
          <p:nvPr/>
        </p:nvSpPr>
        <p:spPr>
          <a:xfrm>
            <a:off x="392623" y="1523211"/>
            <a:ext cx="11369068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Manager Meeting Kickoff Activities: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Survival Activity – January 			A Truth &amp; A Lie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Icebreaker Questions – February	Book Share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Proudest Moment - April			Profile Bingo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Minefield						One Question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30 Seconds					The Newlywed Game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Leaders you admire				Skyscraper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Speed Pictionary				Untangle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Positives &amp; negatives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EAD8B-BF31-F122-E169-3BA4B5C5E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11083516" cy="38461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“A waste of time”			Improved communication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 track record			Increased creative thinking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Debbie Downers			Builds trust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Awkward interaction		Shared problem-solving</a:t>
            </a:r>
          </a:p>
          <a:p>
            <a:pPr marL="1828800" lvl="4" indent="0">
              <a:buNone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		Something to look forward 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697623" cy="82391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Negatives			</a:t>
            </a:r>
            <a:r>
              <a:rPr lang="en-US" sz="440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Positives</a:t>
            </a:r>
            <a:endParaRPr lang="en-US" sz="4400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8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546621" cy="823912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rgbClr val="FF0000"/>
              </a:solidFill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pic>
        <p:nvPicPr>
          <p:cNvPr id="11" name="Picture Placeholder 7" descr="A group of people putting thier hands in a pile ">
            <a:extLst>
              <a:ext uri="{FF2B5EF4-FFF2-40B4-BE49-F238E27FC236}">
                <a16:creationId xmlns:a16="http://schemas.microsoft.com/office/drawing/2014/main" id="{9677C281-B76C-471D-82D4-2427755D3A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duotone>
              <a:prstClr val="black"/>
              <a:schemeClr val="accent3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6849"/>
          <a:stretch/>
        </p:blipFill>
        <p:spPr>
          <a:xfrm>
            <a:off x="-285224" y="1468740"/>
            <a:ext cx="12477224" cy="5389259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BEE517D-C498-7EF2-D5A5-06D4B4119AFD}"/>
              </a:ext>
            </a:extLst>
          </p:cNvPr>
          <p:cNvSpPr txBox="1"/>
          <p:nvPr/>
        </p:nvSpPr>
        <p:spPr>
          <a:xfrm>
            <a:off x="392623" y="1523211"/>
            <a:ext cx="11369068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Next Steps</a:t>
            </a:r>
          </a:p>
          <a:p>
            <a:endParaRPr lang="en-US" sz="4400" dirty="0">
              <a:solidFill>
                <a:srgbClr val="FF0000"/>
              </a:solidFill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Increase Interdepartmental collaboration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Analyze results: Survey every six months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Book-Share: Leadership 101 by John Maxwell</a:t>
            </a:r>
            <a:endParaRPr lang="en-US" sz="4400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214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7" descr="A group of people putting thier hands in a pile ">
            <a:extLst>
              <a:ext uri="{FF2B5EF4-FFF2-40B4-BE49-F238E27FC236}">
                <a16:creationId xmlns:a16="http://schemas.microsoft.com/office/drawing/2014/main" id="{5081C9C6-1B13-D801-D4B3-07212C6CB6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2" r="15118" b="1"/>
          <a:stretch/>
        </p:blipFill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noFill/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9516ACA-375D-1140-8EDA-CE04AAC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5"/>
            <a:ext cx="11369068" cy="1387556"/>
          </a:xfrm>
        </p:spPr>
        <p:txBody>
          <a:bodyPr anchor="b">
            <a:noAutofit/>
          </a:bodyPr>
          <a:lstStyle/>
          <a:p>
            <a:r>
              <a:rPr lang="en-US" sz="8000" b="1" dirty="0">
                <a:latin typeface="Source Sans Pro Black" panose="020B0604020202020204" pitchFamily="34" charset="0"/>
              </a:rPr>
              <a:t>TEAM  BUILDING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4CD115B2-38B8-34F3-4F3E-A9F693E26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8327" y="5174411"/>
            <a:ext cx="1555896" cy="10025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2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447102"/>
            <a:ext cx="11369068" cy="1002552"/>
          </a:xfrm>
        </p:spPr>
        <p:txBody>
          <a:bodyPr/>
          <a:lstStyle/>
          <a:p>
            <a:r>
              <a:rPr lang="en-US" sz="8000" b="1" dirty="0">
                <a:latin typeface="Source Sans Pro Black" panose="020B0604020202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EAD8B-BF31-F122-E169-3BA4B5C5E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11083516" cy="3846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Are employees motivated?</a:t>
            </a:r>
          </a:p>
          <a:p>
            <a:pPr marL="0" indent="0">
              <a:buNone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Is the problem the workplace climate/department managers?</a:t>
            </a:r>
          </a:p>
          <a:p>
            <a:pPr marL="0" indent="0">
              <a:buNone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employees enjoy being around each other?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changes need to happen? </a:t>
            </a:r>
          </a:p>
          <a:p>
            <a:pPr marL="0" indent="0">
              <a:buNone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How do we improve job satisfaction?</a:t>
            </a:r>
          </a:p>
          <a:p>
            <a:pPr marL="0" indent="0">
              <a:buNone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What can we do to actually affect employee retention?</a:t>
            </a:r>
          </a:p>
          <a:p>
            <a:endParaRPr lang="en-US" sz="3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865403" cy="82391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Why are good people leaving?</a:t>
            </a:r>
          </a:p>
        </p:txBody>
      </p:sp>
    </p:spTree>
    <p:extLst>
      <p:ext uri="{BB962C8B-B14F-4D97-AF65-F5344CB8AC3E}">
        <p14:creationId xmlns:p14="http://schemas.microsoft.com/office/powerpoint/2010/main" val="357345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604020202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EAD8B-BF31-F122-E169-3BA4B5C5E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11083516" cy="38461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Start with motivated &amp; creative people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Delegate responsibilities: Plan, plan &amp; plan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Think ‘outside the box’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Brainstorm &amp; evaluate once/month</a:t>
            </a:r>
          </a:p>
          <a:p>
            <a:endParaRPr lang="en-US" sz="32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1083516" cy="82391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Employee Empowerment Team!</a:t>
            </a:r>
            <a:endParaRPr lang="en-US" sz="4400" i="1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5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9516ACA-375D-1140-8EDA-CE04AAC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74377" y="-517605"/>
            <a:ext cx="5684534" cy="606540"/>
          </a:xfrm>
        </p:spPr>
        <p:txBody>
          <a:bodyPr anchor="b">
            <a:noAutofit/>
          </a:bodyPr>
          <a:lstStyle/>
          <a:p>
            <a:r>
              <a:rPr lang="en-US" sz="8000" b="1" dirty="0">
                <a:latin typeface="Source Sans Pro Black" panose="020B0604020202020204" pitchFamily="34" charset="0"/>
              </a:rPr>
              <a:t>TEAM  BUILDING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4CD115B2-38B8-34F3-4F3E-A9F693E26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8327" y="5174411"/>
            <a:ext cx="1555896" cy="10025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8ED6074-7928-9A0C-46DF-996E4AC02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C116E48C-D2EB-7EC4-25D6-3CEDF9AD1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27" y="0"/>
            <a:ext cx="8173673" cy="433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No photo description available.">
            <a:extLst>
              <a:ext uri="{FF2B5EF4-FFF2-40B4-BE49-F238E27FC236}">
                <a16:creationId xmlns:a16="http://schemas.microsoft.com/office/drawing/2014/main" id="{D09FC299-B3E9-F98A-32E7-4D61FA827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127" y="3590926"/>
            <a:ext cx="3472873" cy="32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No photo description available.">
            <a:extLst>
              <a:ext uri="{FF2B5EF4-FFF2-40B4-BE49-F238E27FC236}">
                <a16:creationId xmlns:a16="http://schemas.microsoft.com/office/drawing/2014/main" id="{ECE6CCEE-4371-E9E1-74C6-E04F7916F0F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4"/>
          <a:stretch/>
        </p:blipFill>
        <p:spPr bwMode="auto">
          <a:xfrm>
            <a:off x="3888509" y="3590925"/>
            <a:ext cx="4906599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No photo description available.">
            <a:extLst>
              <a:ext uri="{FF2B5EF4-FFF2-40B4-BE49-F238E27FC236}">
                <a16:creationId xmlns:a16="http://schemas.microsoft.com/office/drawing/2014/main" id="{FF8948DC-9E1C-7C4D-E44B-5DCD56B10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018327" cy="388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o photo description available.">
            <a:extLst>
              <a:ext uri="{FF2B5EF4-FFF2-40B4-BE49-F238E27FC236}">
                <a16:creationId xmlns:a16="http://schemas.microsoft.com/office/drawing/2014/main" id="{C419BAFD-C6C6-89AB-EADD-61711FF2FF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0"/>
          <a:stretch/>
        </p:blipFill>
        <p:spPr bwMode="auto">
          <a:xfrm>
            <a:off x="0" y="3880858"/>
            <a:ext cx="3888509" cy="297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604020202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EAD8B-BF31-F122-E169-3BA4B5C5E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11083516" cy="38461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Consider everyone’s ideas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Involve the community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Have gobs of fun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HMC Gear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 mindful of unspoken results – did people show up?</a:t>
            </a:r>
          </a:p>
          <a:p>
            <a:endParaRPr lang="en-US" sz="32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  <a:p>
            <a:endParaRPr lang="en-US" sz="32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697623" cy="82391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Employee Empowerment Team: keys</a:t>
            </a:r>
          </a:p>
        </p:txBody>
      </p:sp>
    </p:spTree>
    <p:extLst>
      <p:ext uri="{BB962C8B-B14F-4D97-AF65-F5344CB8AC3E}">
        <p14:creationId xmlns:p14="http://schemas.microsoft.com/office/powerpoint/2010/main" val="280002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604020202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EAD8B-BF31-F122-E169-3BA4B5C5E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11083516" cy="38461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Recognize the same situation exists with managers/leaders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Survey employees to evaluate the EET affect 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Problem-solving produces ‘harmony’</a:t>
            </a:r>
          </a:p>
          <a:p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Encourage cooperation and communication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697623" cy="82391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Now it’s management’s turn</a:t>
            </a:r>
          </a:p>
        </p:txBody>
      </p:sp>
    </p:spTree>
    <p:extLst>
      <p:ext uri="{BB962C8B-B14F-4D97-AF65-F5344CB8AC3E}">
        <p14:creationId xmlns:p14="http://schemas.microsoft.com/office/powerpoint/2010/main" val="281458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</a:t>
            </a:r>
            <a:r>
              <a:rPr lang="en-US" sz="6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  </a:t>
            </a:r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EAD8B-BF31-F122-E169-3BA4B5C5E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2" y="1477818"/>
            <a:ext cx="10546621" cy="46991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Is administration onboard? Get your “ducks in a row”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Increase RETENTION and Unify the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it on a regular basis so it becomes a habit.</a:t>
            </a:r>
          </a:p>
          <a:p>
            <a:endParaRPr lang="en-US" sz="32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pic>
        <p:nvPicPr>
          <p:cNvPr id="6146" name="Picture 2" descr="Your Toy Rubber Ducks in a Row Stock Illustration - Illustration of play,  black: 31567285">
            <a:extLst>
              <a:ext uri="{FF2B5EF4-FFF2-40B4-BE49-F238E27FC236}">
                <a16:creationId xmlns:a16="http://schemas.microsoft.com/office/drawing/2014/main" id="{C3C08584-9B05-0FB4-EB6D-AEE03FE9A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37" y="1381739"/>
            <a:ext cx="3816438" cy="173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96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546621" cy="823912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rgbClr val="FF0000"/>
              </a:solidFill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pic>
        <p:nvPicPr>
          <p:cNvPr id="11" name="Picture Placeholder 7" descr="A group of people putting thier hands in a pile ">
            <a:extLst>
              <a:ext uri="{FF2B5EF4-FFF2-40B4-BE49-F238E27FC236}">
                <a16:creationId xmlns:a16="http://schemas.microsoft.com/office/drawing/2014/main" id="{9677C281-B76C-471D-82D4-2427755D3A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duotone>
              <a:prstClr val="black"/>
              <a:schemeClr val="accent3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6849"/>
          <a:stretch/>
        </p:blipFill>
        <p:spPr>
          <a:xfrm>
            <a:off x="-285224" y="1468740"/>
            <a:ext cx="12477224" cy="5389259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BEE517D-C498-7EF2-D5A5-06D4B4119AFD}"/>
              </a:ext>
            </a:extLst>
          </p:cNvPr>
          <p:cNvSpPr txBox="1"/>
          <p:nvPr/>
        </p:nvSpPr>
        <p:spPr>
          <a:xfrm>
            <a:off x="392623" y="1523211"/>
            <a:ext cx="1136906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Activities that will produce results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Leadership Retreat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Life Coaching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Interdepartmental Job Shadowing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Outside Educational Speakers/Seminars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8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4924F7B-776F-9E21-D8D8-9FCE77600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285224" y="1"/>
            <a:ext cx="12477224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E4D19-FB0A-E7B9-6453-E4FECAF2E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  BUILDING</a:t>
            </a:r>
            <a:endParaRPr lang="en-US" sz="8000" dirty="0"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41AD86-B53D-02F4-59A7-CA286B8B3E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10546621" cy="823912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rgbClr val="FF0000"/>
              </a:solidFill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pic>
        <p:nvPicPr>
          <p:cNvPr id="11" name="Picture Placeholder 7" descr="A group of people putting thier hands in a pile ">
            <a:extLst>
              <a:ext uri="{FF2B5EF4-FFF2-40B4-BE49-F238E27FC236}">
                <a16:creationId xmlns:a16="http://schemas.microsoft.com/office/drawing/2014/main" id="{9677C281-B76C-471D-82D4-2427755D3A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duotone>
              <a:prstClr val="black"/>
              <a:schemeClr val="accent3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6849"/>
          <a:stretch/>
        </p:blipFill>
        <p:spPr>
          <a:xfrm>
            <a:off x="-285224" y="1468740"/>
            <a:ext cx="12477224" cy="5389259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BEE517D-C498-7EF2-D5A5-06D4B4119AFD}"/>
              </a:ext>
            </a:extLst>
          </p:cNvPr>
          <p:cNvSpPr txBox="1"/>
          <p:nvPr/>
        </p:nvSpPr>
        <p:spPr>
          <a:xfrm>
            <a:off x="392623" y="1523211"/>
            <a:ext cx="1136906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Activities that will produce results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n-US" sz="3200" b="1" dirty="0">
                <a:solidFill>
                  <a:srgbClr val="FFC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Leadership Retreat</a:t>
            </a:r>
          </a:p>
          <a:p>
            <a:r>
              <a:rPr lang="en-US" sz="3200" b="1" dirty="0">
                <a:solidFill>
                  <a:srgbClr val="FFC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Life Coaching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Interdepartmental Job Shadowing</a:t>
            </a:r>
          </a:p>
          <a:p>
            <a:r>
              <a:rPr lang="en-US" sz="3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Outside Educational Speakers/Seminars</a:t>
            </a: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9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ol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15D1BB"/>
      </a:accent1>
      <a:accent2>
        <a:srgbClr val="0FB4DB"/>
      </a:accent2>
      <a:accent3>
        <a:srgbClr val="0D81BB"/>
      </a:accent3>
      <a:accent4>
        <a:srgbClr val="045FC4"/>
      </a:accent4>
      <a:accent5>
        <a:srgbClr val="953FF3"/>
      </a:accent5>
      <a:accent6>
        <a:srgbClr val="C03EF4"/>
      </a:accent6>
      <a:hlink>
        <a:srgbClr val="8F8F8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our Title goes Here" id="{216E2A47-1B33-481B-B469-F891BA0BB112}" vid="{A834A686-415F-444B-99EF-70560C1C6F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5201a18-7863-4a56-b161-dee8457d5c7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52160A281E2243A556F651D9760FFF" ma:contentTypeVersion="6" ma:contentTypeDescription="Create a new document." ma:contentTypeScope="" ma:versionID="5b8159ddc2fb6cdae533a4c3766ba536">
  <xsd:schema xmlns:xsd="http://www.w3.org/2001/XMLSchema" xmlns:xs="http://www.w3.org/2001/XMLSchema" xmlns:p="http://schemas.microsoft.com/office/2006/metadata/properties" xmlns:ns3="85201a18-7863-4a56-b161-dee8457d5c74" xmlns:ns4="8e757559-6fae-4a1e-b58e-3f95efc83a68" targetNamespace="http://schemas.microsoft.com/office/2006/metadata/properties" ma:root="true" ma:fieldsID="83cb03add902a0843d8135f437bab23c" ns3:_="" ns4:_="">
    <xsd:import namespace="85201a18-7863-4a56-b161-dee8457d5c74"/>
    <xsd:import namespace="8e757559-6fae-4a1e-b58e-3f95efc83a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01a18-7863-4a56-b161-dee8457d5c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57559-6fae-4a1e-b58e-3f95efc83a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CAE7AC-9098-425B-844B-36C3037E402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e757559-6fae-4a1e-b58e-3f95efc83a68"/>
    <ds:schemaRef ds:uri="85201a18-7863-4a56-b161-dee8457d5c7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2F2FBF1-8F26-4CDB-B8F4-7D37609A1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01a18-7863-4a56-b161-dee8457d5c74"/>
    <ds:schemaRef ds:uri="8e757559-6fae-4a1e-b58e-3f95efc83a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65EBF9-F967-49FC-9078-FB7E660828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clean sophisticated presentation</Template>
  <TotalTime>5684</TotalTime>
  <Words>428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Sagona ExtraLight</vt:lpstr>
      <vt:lpstr>Source Sans Pro</vt:lpstr>
      <vt:lpstr>Source Sans Pro Black</vt:lpstr>
      <vt:lpstr>Source Sans Pro SemiBold</vt:lpstr>
      <vt:lpstr>Speak Pro</vt:lpstr>
      <vt:lpstr>Office Theme</vt:lpstr>
      <vt:lpstr>TEAM  BUILDING</vt:lpstr>
      <vt:lpstr>TEAM  BUILDING</vt:lpstr>
      <vt:lpstr>TEAM  BUILDING</vt:lpstr>
      <vt:lpstr>TEAM  BUILDING</vt:lpstr>
      <vt:lpstr>TEAM  BUILDING</vt:lpstr>
      <vt:lpstr>TEAM  BUILDING</vt:lpstr>
      <vt:lpstr>TEAM  BUILDING</vt:lpstr>
      <vt:lpstr>TEAM  BUILDING</vt:lpstr>
      <vt:lpstr>TEAM  BUILDING</vt:lpstr>
      <vt:lpstr>TEAM  BUILDING</vt:lpstr>
      <vt:lpstr>TEAM  BUILDING</vt:lpstr>
      <vt:lpstr>Positives &amp; negatives</vt:lpstr>
      <vt:lpstr>TEAM  BUILDING</vt:lpstr>
      <vt:lpstr>TEAM  BUILDING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DEVELOPMENT</dc:title>
  <dc:creator>Scott Cruse</dc:creator>
  <cp:lastModifiedBy>Kathy Fauble</cp:lastModifiedBy>
  <cp:revision>25</cp:revision>
  <dcterms:created xsi:type="dcterms:W3CDTF">2023-02-06T19:35:04Z</dcterms:created>
  <dcterms:modified xsi:type="dcterms:W3CDTF">2023-04-18T14:59:42Z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0x0101004952160A281E2243A556F651D9760FFF</vt:lpwstr>
  </property>
</Properties>
</file>