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5"/>
  </p:handoutMasterIdLst>
  <p:sldIdLst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92A151-C9AD-40B2-9382-AEA77B2FF70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81AA70-2B23-464D-A16D-81E559CD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92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0F216E-2ED6-4EEC-BB9C-40FE2300B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7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0F216E-2ED6-4EEC-BB9C-40FE2300B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50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39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3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469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0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35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7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35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247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27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720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0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5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>
                <a:solidFill>
                  <a:prstClr val="white"/>
                </a:solidFill>
              </a:rPr>
              <a:pPr/>
              <a:t>4/17/2023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0F216E-2ED6-4EEC-BB9C-40FE2300BB4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6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5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EBEBEC-1C1F-40B3-97FA-693E6D0366C3}" type="datetimeFigureOut">
              <a:rPr lang="en-US" smtClean="0">
                <a:solidFill>
                  <a:prstClr val="black"/>
                </a:solidFill>
              </a:rPr>
              <a:pPr/>
              <a:t>4/17/2023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0F216E-2ED6-4EEC-BB9C-40FE2300BB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9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We have a Teaching Kitchen! Now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 Andrew</a:t>
            </a:r>
          </a:p>
          <a:p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ICAHN Fellowship Project 2023</a:t>
            </a:r>
          </a:p>
        </p:txBody>
      </p:sp>
      <p:pic>
        <p:nvPicPr>
          <p:cNvPr id="4" name="Picture Placeholder 3" descr="1 MH_logo 3c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200400" cy="14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8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and purchase software</a:t>
            </a:r>
          </a:p>
          <a:p>
            <a:pPr lvl="1"/>
            <a:r>
              <a:rPr lang="en-US" dirty="0"/>
              <a:t>Self scheduling and payment</a:t>
            </a:r>
          </a:p>
          <a:p>
            <a:r>
              <a:rPr lang="en-US" dirty="0"/>
              <a:t>Develop a schedule</a:t>
            </a:r>
          </a:p>
          <a:p>
            <a:pPr lvl="1"/>
            <a:r>
              <a:rPr lang="en-US" dirty="0"/>
              <a:t>Patients</a:t>
            </a:r>
          </a:p>
          <a:p>
            <a:pPr lvl="1"/>
            <a:r>
              <a:rPr lang="en-US" dirty="0"/>
              <a:t>Employees</a:t>
            </a:r>
          </a:p>
          <a:p>
            <a:r>
              <a:rPr lang="en-US" dirty="0"/>
              <a:t>Collaborate with Chef Amber</a:t>
            </a:r>
          </a:p>
          <a:p>
            <a:pPr lvl="1"/>
            <a:r>
              <a:rPr lang="en-US" dirty="0"/>
              <a:t>Chef and a Dietitian</a:t>
            </a:r>
          </a:p>
          <a:p>
            <a:r>
              <a:rPr lang="en-US" dirty="0"/>
              <a:t>Expand to virtual services</a:t>
            </a:r>
          </a:p>
          <a:p>
            <a:pPr lvl="1"/>
            <a:r>
              <a:rPr lang="en-US" dirty="0"/>
              <a:t>Subscription model</a:t>
            </a:r>
          </a:p>
          <a:p>
            <a:pPr lvl="1"/>
            <a:r>
              <a:rPr lang="en-US" dirty="0"/>
              <a:t>Limitless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Conclusions and Next Steps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4" r="-1864"/>
          <a:stretch/>
        </p:blipFill>
        <p:spPr bwMode="auto">
          <a:xfrm>
            <a:off x="5105400" y="4114788"/>
            <a:ext cx="3657895" cy="2473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8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ICAHN especially Kathy Fauble and Liz Swanson for working so diligently to create a worthwhile endeavor</a:t>
            </a:r>
          </a:p>
          <a:p>
            <a:pPr lvl="1"/>
            <a:r>
              <a:rPr lang="en-US" dirty="0"/>
              <a:t>Grateful for the opportunity to grow and serve more effectively</a:t>
            </a:r>
          </a:p>
          <a:p>
            <a:r>
              <a:rPr lang="en-US" dirty="0"/>
              <a:t>Ada Bair for setting the example about how to be an innovative and effective leader</a:t>
            </a:r>
          </a:p>
          <a:p>
            <a:pPr lvl="1"/>
            <a:r>
              <a:rPr lang="en-US" dirty="0"/>
              <a:t>And for the book club!</a:t>
            </a:r>
          </a:p>
          <a:p>
            <a:r>
              <a:rPr lang="en-US" dirty="0"/>
              <a:t>Bob Sellers for serving as a mentor </a:t>
            </a:r>
          </a:p>
          <a:p>
            <a:r>
              <a:rPr lang="en-US" dirty="0"/>
              <a:t>My team at Memorial—Ashlyn Housewright and Brad Culpepper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Gratitude and thanks…</a:t>
            </a:r>
          </a:p>
        </p:txBody>
      </p:sp>
    </p:spTree>
    <p:extLst>
      <p:ext uri="{BB962C8B-B14F-4D97-AF65-F5344CB8AC3E}">
        <p14:creationId xmlns:p14="http://schemas.microsoft.com/office/powerpoint/2010/main" val="9935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5397412" cy="4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545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838200"/>
            <a:ext cx="2819399" cy="685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/>
              </a:rPr>
              <a:t>Why Built?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558" y="2743200"/>
            <a:ext cx="5010192" cy="3759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04800" y="1752600"/>
            <a:ext cx="5575300" cy="914400"/>
          </a:xfrm>
        </p:spPr>
        <p:txBody>
          <a:bodyPr>
            <a:noAutofit/>
          </a:bodyPr>
          <a:lstStyle/>
          <a:p>
            <a:r>
              <a:rPr lang="en-US" sz="1600" dirty="0"/>
              <a:t>Knowledge does NOT equal behavior change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How can we, as providers, bridge that gap?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Patients and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Increase source of revenue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Ancillary service</a:t>
            </a:r>
          </a:p>
          <a:p>
            <a:pPr marL="541782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Offset community endeavors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98" y="31631"/>
            <a:ext cx="3769489" cy="25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77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59566"/>
              </p:ext>
            </p:extLst>
          </p:nvPr>
        </p:nvGraphicFramePr>
        <p:xfrm>
          <a:off x="1600200" y="1447800"/>
          <a:ext cx="58578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712" imgH="5829183" progId="AcroExch.Document.DC">
                  <p:embed/>
                </p:oleObj>
              </mc:Choice>
              <mc:Fallback>
                <p:oleObj name="Acrobat Document" r:id="rId2" imgW="7543712" imgH="582918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58578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Nutrition</a:t>
            </a:r>
            <a:r>
              <a:rPr lang="en-US" b="1" dirty="0">
                <a:effectLst/>
              </a:rPr>
              <a:t> Education:</a:t>
            </a:r>
            <a:br>
              <a:rPr lang="en-US" b="1" dirty="0"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What</a:t>
            </a:r>
            <a:r>
              <a:rPr lang="en-US" b="1" dirty="0">
                <a:effectLst/>
              </a:rPr>
              <a:t> To </a:t>
            </a:r>
            <a:r>
              <a:rPr lang="en-US" dirty="0">
                <a:effectLst/>
              </a:rPr>
              <a:t>Eat</a:t>
            </a:r>
            <a:r>
              <a:rPr lang="en-US" b="1" dirty="0"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8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Basic cooking skills-”Bursts of Learning”</a:t>
            </a:r>
          </a:p>
          <a:p>
            <a:pPr lvl="1"/>
            <a:r>
              <a:rPr lang="en-US" dirty="0"/>
              <a:t>Microwave</a:t>
            </a:r>
          </a:p>
          <a:p>
            <a:pPr lvl="1"/>
            <a:r>
              <a:rPr lang="en-US" dirty="0"/>
              <a:t>Slow cooker</a:t>
            </a:r>
          </a:p>
          <a:p>
            <a:pPr lvl="1"/>
            <a:r>
              <a:rPr lang="en-US" dirty="0"/>
              <a:t>Mason jars</a:t>
            </a:r>
          </a:p>
          <a:p>
            <a:pPr lvl="1"/>
            <a:r>
              <a:rPr lang="en-US" dirty="0"/>
              <a:t>Build a bowl</a:t>
            </a:r>
          </a:p>
          <a:p>
            <a:r>
              <a:rPr lang="en-US" b="1" dirty="0"/>
              <a:t>In-depth</a:t>
            </a:r>
          </a:p>
          <a:p>
            <a:pPr lvl="1"/>
            <a:r>
              <a:rPr lang="en-US" dirty="0"/>
              <a:t>Stock healthy pantry</a:t>
            </a:r>
          </a:p>
          <a:p>
            <a:pPr lvl="1"/>
            <a:r>
              <a:rPr lang="en-US" dirty="0"/>
              <a:t>Knife skills</a:t>
            </a:r>
          </a:p>
          <a:p>
            <a:pPr lvl="1"/>
            <a:r>
              <a:rPr lang="en-US" dirty="0"/>
              <a:t>Fermentation</a:t>
            </a:r>
          </a:p>
          <a:p>
            <a:pPr lvl="1"/>
            <a:r>
              <a:rPr lang="en-US" dirty="0"/>
              <a:t>Herbs and Spices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</a:rPr>
              <a:t>Culinary Instruction:</a:t>
            </a:r>
            <a:br>
              <a:rPr lang="en-US" b="1" dirty="0">
                <a:solidFill>
                  <a:schemeClr val="tx1"/>
                </a:solidFill>
                <a:effectLst/>
              </a:rPr>
            </a:br>
            <a:r>
              <a:rPr lang="en-US" b="1" dirty="0">
                <a:solidFill>
                  <a:srgbClr val="FF0000"/>
                </a:solidFill>
                <a:effectLst/>
              </a:rPr>
              <a:t>How</a:t>
            </a:r>
            <a:r>
              <a:rPr lang="en-US" b="1" dirty="0">
                <a:solidFill>
                  <a:schemeClr val="tx1"/>
                </a:solidFill>
                <a:effectLst/>
              </a:rPr>
              <a:t> To Eat It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312972" cy="21945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1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My department is developing a patient experience presentation using our teaching kitchen to help </a:t>
            </a:r>
            <a:r>
              <a:rPr lang="en-US" b="1" dirty="0">
                <a:solidFill>
                  <a:srgbClr val="C00000"/>
                </a:solidFill>
              </a:rPr>
              <a:t>increase utilization </a:t>
            </a:r>
            <a:r>
              <a:rPr lang="en-US" dirty="0"/>
              <a:t>by piloting the experience with providers and leadership to create buy-in and increase referrals.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Goals</a:t>
            </a:r>
          </a:p>
          <a:p>
            <a:pPr lvl="2"/>
            <a:r>
              <a:rPr lang="en-US" dirty="0"/>
              <a:t>Increase referrals (3 month prior, 3 month post)</a:t>
            </a:r>
          </a:p>
          <a:p>
            <a:pPr lvl="2"/>
            <a:r>
              <a:rPr lang="en-US" dirty="0"/>
              <a:t>Assist providers and leadership on the journey to optimal health</a:t>
            </a:r>
          </a:p>
          <a:p>
            <a:pPr lvl="2"/>
            <a:r>
              <a:rPr lang="en-US" dirty="0"/>
              <a:t>Promote and create “buy in” for our services</a:t>
            </a:r>
          </a:p>
          <a:p>
            <a:pPr lvl="2"/>
            <a:r>
              <a:rPr lang="en-US" dirty="0"/>
              <a:t>Increase employee retention through department engagement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Core Statement</a:t>
            </a:r>
          </a:p>
        </p:txBody>
      </p:sp>
    </p:spTree>
    <p:extLst>
      <p:ext uri="{BB962C8B-B14F-4D97-AF65-F5344CB8AC3E}">
        <p14:creationId xmlns:p14="http://schemas.microsoft.com/office/powerpoint/2010/main" val="399555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Scheduled presentations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Who? </a:t>
            </a:r>
          </a:p>
          <a:p>
            <a:pPr lvl="2"/>
            <a:r>
              <a:rPr lang="en-US" dirty="0"/>
              <a:t>Leadership, Providers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Where? </a:t>
            </a:r>
          </a:p>
          <a:p>
            <a:pPr lvl="2"/>
            <a:r>
              <a:rPr lang="en-US" dirty="0"/>
              <a:t>Teaching Kitchen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When? </a:t>
            </a:r>
          </a:p>
          <a:p>
            <a:pPr lvl="2"/>
            <a:r>
              <a:rPr lang="en-US" dirty="0"/>
              <a:t>One hour long: after work, over lunch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What? </a:t>
            </a:r>
            <a:endParaRPr lang="en-US" dirty="0"/>
          </a:p>
          <a:p>
            <a:pPr lvl="2"/>
            <a:r>
              <a:rPr lang="en-US" dirty="0"/>
              <a:t>Part One: PowerPoint</a:t>
            </a:r>
          </a:p>
          <a:p>
            <a:pPr lvl="3"/>
            <a:r>
              <a:rPr lang="en-US" dirty="0"/>
              <a:t>Explanation—not cooking classes!</a:t>
            </a:r>
          </a:p>
          <a:p>
            <a:pPr lvl="3"/>
            <a:r>
              <a:rPr lang="en-US" dirty="0"/>
              <a:t>Evidence to support effectiveness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The Solution?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476299" cy="2607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340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experience--</a:t>
            </a:r>
            <a:r>
              <a:rPr lang="en-US" b="1" u="sng" dirty="0">
                <a:solidFill>
                  <a:srgbClr val="C00000"/>
                </a:solidFill>
              </a:rPr>
              <a:t>SIMPLE</a:t>
            </a:r>
          </a:p>
          <a:p>
            <a:pPr lvl="1"/>
            <a:r>
              <a:rPr lang="en-US" dirty="0"/>
              <a:t>Provided basic nutrition information </a:t>
            </a:r>
          </a:p>
          <a:p>
            <a:pPr lvl="2"/>
            <a:r>
              <a:rPr lang="en-US" dirty="0"/>
              <a:t>Food safety</a:t>
            </a:r>
          </a:p>
          <a:p>
            <a:pPr lvl="2"/>
            <a:r>
              <a:rPr lang="en-US" dirty="0"/>
              <a:t>Dietary Guidelines</a:t>
            </a:r>
          </a:p>
          <a:p>
            <a:pPr lvl="2"/>
            <a:r>
              <a:rPr lang="en-US" dirty="0"/>
              <a:t>Budgeting with cost breakdown ($1.72 per person!)</a:t>
            </a:r>
          </a:p>
          <a:p>
            <a:pPr lvl="2"/>
            <a:r>
              <a:rPr lang="en-US" dirty="0"/>
              <a:t>Purchase all from Dollar General/Walmart</a:t>
            </a:r>
          </a:p>
          <a:p>
            <a:pPr lvl="1"/>
            <a:r>
              <a:rPr lang="en-US" dirty="0"/>
              <a:t>Prepared simple recipes</a:t>
            </a:r>
          </a:p>
          <a:p>
            <a:pPr lvl="1"/>
            <a:r>
              <a:rPr lang="en-US" dirty="0"/>
              <a:t>Socialized and 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Part Two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3659262" cy="2744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31" y="242892"/>
            <a:ext cx="18288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7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 and post survey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Post asked for feedback</a:t>
            </a:r>
          </a:p>
          <a:p>
            <a:r>
              <a:rPr lang="en-US" dirty="0">
                <a:solidFill>
                  <a:schemeClr val="bg1"/>
                </a:solidFill>
              </a:rPr>
              <a:t>Referral tracking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effectLst/>
              </a:rPr>
              <a:t>Measurables</a:t>
            </a:r>
            <a:r>
              <a:rPr lang="en-US" dirty="0"/>
              <a:t>	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1862367"/>
              </p:ext>
            </p:extLst>
          </p:nvPr>
        </p:nvGraphicFramePr>
        <p:xfrm>
          <a:off x="4717228" y="1481138"/>
          <a:ext cx="3900544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2779" imgH="6697232" progId="Word.Document.12">
                  <p:embed/>
                </p:oleObj>
              </mc:Choice>
              <mc:Fallback>
                <p:oleObj name="Document" r:id="rId2" imgW="5772779" imgH="669723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228" y="1481138"/>
                        <a:ext cx="3900544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What have we learned?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Successes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Closer relationships with providers</a:t>
            </a:r>
          </a:p>
          <a:p>
            <a:pPr lvl="1"/>
            <a:r>
              <a:rPr lang="en-US" dirty="0"/>
              <a:t>Improved communication (inpatient)</a:t>
            </a:r>
          </a:p>
          <a:p>
            <a:r>
              <a:rPr lang="en-US" b="1" dirty="0"/>
              <a:t>Practice using TK</a:t>
            </a:r>
          </a:p>
          <a:p>
            <a:pPr lvl="1"/>
            <a:r>
              <a:rPr lang="en-US" dirty="0"/>
              <a:t>Completed 4 cohorts</a:t>
            </a:r>
          </a:p>
          <a:p>
            <a:pPr lvl="1"/>
            <a:r>
              <a:rPr lang="en-US" dirty="0"/>
              <a:t>Many revisions both for PowerPoint and recipes</a:t>
            </a:r>
          </a:p>
          <a:p>
            <a:r>
              <a:rPr lang="en-US" b="1" dirty="0"/>
              <a:t>Constructive feedback</a:t>
            </a:r>
          </a:p>
          <a:p>
            <a:pPr lvl="1"/>
            <a:r>
              <a:rPr lang="en-US" dirty="0"/>
              <a:t>Ideas moving forward</a:t>
            </a:r>
          </a:p>
          <a:p>
            <a:r>
              <a:rPr lang="en-US" b="1" dirty="0"/>
              <a:t>Employee engagement</a:t>
            </a:r>
          </a:p>
          <a:p>
            <a:r>
              <a:rPr lang="en-US" b="1" dirty="0"/>
              <a:t>Legalities</a:t>
            </a:r>
            <a:r>
              <a:rPr lang="en-US" dirty="0"/>
              <a:t>-Waiver, Knives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SCHEDULING --</a:t>
            </a:r>
          </a:p>
          <a:p>
            <a:r>
              <a:rPr lang="en-US" dirty="0"/>
              <a:t>COMMITMENT</a:t>
            </a:r>
          </a:p>
          <a:p>
            <a:pPr lvl="1"/>
            <a:r>
              <a:rPr lang="en-US" dirty="0"/>
              <a:t>Free does not equal effective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Cost, must work for all facilities in department</a:t>
            </a:r>
          </a:p>
          <a:p>
            <a:r>
              <a:rPr lang="en-US" dirty="0"/>
              <a:t>Reimbursement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Cash pay</a:t>
            </a:r>
          </a:p>
          <a:p>
            <a:r>
              <a:rPr lang="en-US" b="1" dirty="0">
                <a:solidFill>
                  <a:srgbClr val="FF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79354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414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1_Concourse</vt:lpstr>
      <vt:lpstr>Acrobat Document</vt:lpstr>
      <vt:lpstr>Document</vt:lpstr>
      <vt:lpstr>We have a Teaching Kitchen! Now what?</vt:lpstr>
      <vt:lpstr>Why Built?</vt:lpstr>
      <vt:lpstr>Nutrition Education: What To Eat?</vt:lpstr>
      <vt:lpstr>Culinary Instruction: How To Eat It</vt:lpstr>
      <vt:lpstr>Core Statement</vt:lpstr>
      <vt:lpstr>The Solution?</vt:lpstr>
      <vt:lpstr>Part Two</vt:lpstr>
      <vt:lpstr>Measurables </vt:lpstr>
      <vt:lpstr>What have we learned?</vt:lpstr>
      <vt:lpstr>Conclusions and Next Steps</vt:lpstr>
      <vt:lpstr>Gratitude and thanks…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A. Andrew</dc:creator>
  <cp:lastModifiedBy>Kathy Fauble</cp:lastModifiedBy>
  <cp:revision>42</cp:revision>
  <cp:lastPrinted>2023-04-10T20:44:18Z</cp:lastPrinted>
  <dcterms:created xsi:type="dcterms:W3CDTF">2023-03-09T19:38:40Z</dcterms:created>
  <dcterms:modified xsi:type="dcterms:W3CDTF">2023-04-17T13:18:21Z</dcterms:modified>
</cp:coreProperties>
</file>