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13"/>
  </p:notesMasterIdLst>
  <p:sldIdLst>
    <p:sldId id="256" r:id="rId2"/>
    <p:sldId id="274" r:id="rId3"/>
    <p:sldId id="265" r:id="rId4"/>
    <p:sldId id="282" r:id="rId5"/>
    <p:sldId id="275" r:id="rId6"/>
    <p:sldId id="276" r:id="rId7"/>
    <p:sldId id="277" r:id="rId8"/>
    <p:sldId id="278" r:id="rId9"/>
    <p:sldId id="279" r:id="rId10"/>
    <p:sldId id="281" r:id="rId11"/>
    <p:sldId id="283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85"/>
  </p:normalViewPr>
  <p:slideViewPr>
    <p:cSldViewPr snapToGrid="0" snapToObjects="1">
      <p:cViewPr varScale="1">
        <p:scale>
          <a:sx n="86" d="100"/>
          <a:sy n="86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4202-1B26-4E73-98E6-996522CC4C50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D147-098D-4906-A172-742AAF5D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7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8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1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1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9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4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6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1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D980F-96D8-A441-949C-39DE86380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Preceptor Program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F11A-371B-2846-B1AD-732B5CDE7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 fontScale="92500" lnSpcReduction="10000"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HSHS St. Francis Hospital</a:t>
            </a:r>
          </a:p>
        </p:txBody>
      </p:sp>
      <p:pic>
        <p:nvPicPr>
          <p:cNvPr id="24" name="Graphic 6" descr="Head with Gears">
            <a:extLst>
              <a:ext uri="{FF2B5EF4-FFF2-40B4-BE49-F238E27FC236}">
                <a16:creationId xmlns:a16="http://schemas.microsoft.com/office/drawing/2014/main" id="{4502C28D-2CB2-A7D5-6E0B-A5C62319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1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9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F793-2ABA-01B3-0EA2-E4EE081E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1AD5-CD16-531F-22B2-3B5BC8890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Mentor, Nancy</a:t>
            </a:r>
          </a:p>
          <a:p>
            <a:r>
              <a:rPr lang="en-US" dirty="0"/>
              <a:t>SFL Administration Team</a:t>
            </a:r>
          </a:p>
          <a:p>
            <a:r>
              <a:rPr lang="en-US" dirty="0"/>
              <a:t>Current and Future Stakeholders</a:t>
            </a:r>
          </a:p>
        </p:txBody>
      </p:sp>
    </p:spTree>
    <p:extLst>
      <p:ext uri="{BB962C8B-B14F-4D97-AF65-F5344CB8AC3E}">
        <p14:creationId xmlns:p14="http://schemas.microsoft.com/office/powerpoint/2010/main" val="325684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B773-0103-3E83-2941-4204EF88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pic>
        <p:nvPicPr>
          <p:cNvPr id="5" name="Content Placeholder 4" descr="Question marks in a line and one question mark is lit">
            <a:extLst>
              <a:ext uri="{FF2B5EF4-FFF2-40B4-BE49-F238E27FC236}">
                <a16:creationId xmlns:a16="http://schemas.microsoft.com/office/drawing/2014/main" id="{B10067CE-382F-60AC-F1E3-DA56E5B06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2016125"/>
            <a:ext cx="4445637" cy="3449638"/>
          </a:xfrm>
        </p:spPr>
      </p:pic>
    </p:spTree>
    <p:extLst>
      <p:ext uri="{BB962C8B-B14F-4D97-AF65-F5344CB8AC3E}">
        <p14:creationId xmlns:p14="http://schemas.microsoft.com/office/powerpoint/2010/main" val="39198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E460-2C94-6D60-426C-DFD6791D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E408-7F7A-46B7-BE6D-5C5340B05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Core Statement: For this project, I am developing a preceptor program to retain existing colleagues and recruit new by giving them adequate tools for success, as well as giving colleagues long term mentor support.</a:t>
            </a:r>
          </a:p>
          <a:p>
            <a:r>
              <a:rPr lang="en-US" dirty="0"/>
              <a:t>Recruitment/Retention continues to be a nationwide concern.</a:t>
            </a:r>
          </a:p>
          <a:p>
            <a:r>
              <a:rPr lang="en-US" dirty="0"/>
              <a:t>Our objective is to decrease turnover and adequately provide colleagues with the tools/resource needed to be a mentor or mentee.</a:t>
            </a:r>
          </a:p>
          <a:p>
            <a:r>
              <a:rPr lang="en-US" dirty="0"/>
              <a:t>Empower the relationship between mentor and mentee.</a:t>
            </a:r>
          </a:p>
          <a:p>
            <a:r>
              <a:rPr lang="en-US" dirty="0"/>
              <a:t>Develop our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FA16-C7C7-8840-9705-20003CDB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Objectives/Deliverables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EC6B-0211-C84F-8F2A-A3564463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Ensure value added</a:t>
            </a:r>
          </a:p>
          <a:p>
            <a:r>
              <a:rPr lang="en-US" dirty="0"/>
              <a:t>Explain the positive impact preceptors can have on novice nurses.</a:t>
            </a:r>
          </a:p>
          <a:p>
            <a:r>
              <a:rPr lang="en-US" dirty="0"/>
              <a:t>Review the Tiered Skills Acquisition Model for precepting and components necessary for advancement.</a:t>
            </a:r>
          </a:p>
          <a:p>
            <a:r>
              <a:rPr lang="en-US" dirty="0"/>
              <a:t>Utilize standardized checklists apart of onboarding process. “The must haves”</a:t>
            </a:r>
          </a:p>
          <a:p>
            <a:r>
              <a:rPr lang="en-US" dirty="0"/>
              <a:t>Develop constructive feedback statements to be used with novice nurses. </a:t>
            </a:r>
          </a:p>
          <a:p>
            <a:r>
              <a:rPr lang="en-US" dirty="0"/>
              <a:t>Once program is solidified, expand foundation to non-nursing colleagues too</a:t>
            </a:r>
          </a:p>
          <a:p>
            <a:r>
              <a:rPr lang="en-US" dirty="0"/>
              <a:t>Introduce I- Promise Campaign</a:t>
            </a:r>
          </a:p>
          <a:p>
            <a:r>
              <a:rPr lang="en-US" dirty="0"/>
              <a:t>Goal of go-live FY2024  (July 1, 2023)</a:t>
            </a:r>
          </a:p>
        </p:txBody>
      </p:sp>
    </p:spTree>
    <p:extLst>
      <p:ext uri="{BB962C8B-B14F-4D97-AF65-F5344CB8AC3E}">
        <p14:creationId xmlns:p14="http://schemas.microsoft.com/office/powerpoint/2010/main" val="3140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737AF-D358-2426-1C4F-F45DE942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Tiered Skills Acquisition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C3E31-5CCF-5B6C-4DC2-BEBAB782CF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 Assessment and Documentation</a:t>
            </a:r>
          </a:p>
          <a:p>
            <a:r>
              <a:rPr lang="en-US" dirty="0"/>
              <a:t>2 Medication, Communication and Teamwork</a:t>
            </a:r>
          </a:p>
          <a:p>
            <a:r>
              <a:rPr lang="en-US" dirty="0"/>
              <a:t>3 Safety and Quality</a:t>
            </a:r>
          </a:p>
          <a:p>
            <a:r>
              <a:rPr lang="en-US" dirty="0"/>
              <a:t>4 Continuum of Care</a:t>
            </a:r>
          </a:p>
          <a:p>
            <a:r>
              <a:rPr lang="en-US" dirty="0"/>
              <a:t>5 Workload Management</a:t>
            </a:r>
          </a:p>
          <a:p>
            <a:pPr marL="0" indent="0">
              <a:buNone/>
            </a:pPr>
            <a:r>
              <a:rPr lang="en-US" dirty="0"/>
              <a:t>(Beamer, Kromer and Jeffery, 2020)</a:t>
            </a:r>
          </a:p>
          <a:p>
            <a:endParaRPr lang="en-US" dirty="0"/>
          </a:p>
        </p:txBody>
      </p:sp>
      <p:pic>
        <p:nvPicPr>
          <p:cNvPr id="9" name="Picture 2" descr="FIGURE 1">
            <a:extLst>
              <a:ext uri="{FF2B5EF4-FFF2-40B4-BE49-F238E27FC236}">
                <a16:creationId xmlns:a16="http://schemas.microsoft.com/office/drawing/2014/main" id="{C00A8DC7-707B-E265-DDF9-21F2B9C369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217" y="2325490"/>
            <a:ext cx="3750045" cy="29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E3E-B170-CE0F-36DC-E038B3D3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A756-2BFB-C1A3-FB7A-72864B4E6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Multidisciplinary Group (Nursing, Lab, Education, Previous Preceptor, New Hires)</a:t>
            </a:r>
          </a:p>
          <a:p>
            <a:r>
              <a:rPr lang="en-US" dirty="0"/>
              <a:t>Nurse Leaders</a:t>
            </a:r>
          </a:p>
          <a:p>
            <a:r>
              <a:rPr lang="en-US" dirty="0"/>
              <a:t>CEO</a:t>
            </a:r>
          </a:p>
          <a:p>
            <a:r>
              <a:rPr lang="en-US" dirty="0"/>
              <a:t>CNE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4702-C6CE-5B86-0F16-59826F1B3B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has worked well?</a:t>
            </a:r>
          </a:p>
          <a:p>
            <a:r>
              <a:rPr lang="en-US" dirty="0"/>
              <a:t>What could be better?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Biweekly meetings with multidisciplinary group, Monthly meetings with Nursing Leaders until go live</a:t>
            </a:r>
          </a:p>
          <a:p>
            <a:r>
              <a:rPr lang="en-US" dirty="0"/>
              <a:t>Standardizing program content</a:t>
            </a:r>
          </a:p>
        </p:txBody>
      </p:sp>
    </p:spTree>
    <p:extLst>
      <p:ext uri="{BB962C8B-B14F-4D97-AF65-F5344CB8AC3E}">
        <p14:creationId xmlns:p14="http://schemas.microsoft.com/office/powerpoint/2010/main" val="197206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AB6F-9A96-7D54-0B7D-7EAB791B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8BF0-12EA-CCF7-983A-D159FEE24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682339" cy="34485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Preceptor/Mentee meeting at minimum every 30 days outside of assigned shift</a:t>
            </a:r>
          </a:p>
          <a:p>
            <a:pPr lvl="1"/>
            <a:r>
              <a:rPr lang="en-US" dirty="0"/>
              <a:t>Coffee/Convos: I have some ideas to improve things. Do you have some time to talk?</a:t>
            </a:r>
          </a:p>
          <a:p>
            <a:r>
              <a:rPr lang="en-US" dirty="0"/>
              <a:t>It starts with you! You are here for a reason!</a:t>
            </a:r>
          </a:p>
          <a:p>
            <a:pPr lvl="1"/>
            <a:r>
              <a:rPr lang="en-US" dirty="0"/>
              <a:t>You have attitudes and skills identified by leaders as important to shaping our future nurses. </a:t>
            </a:r>
          </a:p>
          <a:p>
            <a:pPr lvl="1"/>
            <a:r>
              <a:rPr lang="en-US" dirty="0"/>
              <a:t>One of the best ways to learn is to teach.</a:t>
            </a:r>
          </a:p>
          <a:p>
            <a:pPr lvl="1"/>
            <a:r>
              <a:rPr lang="en-US" dirty="0"/>
              <a:t>Embody Core Values: Respect, Care, Competence, Joy</a:t>
            </a:r>
          </a:p>
          <a:p>
            <a:r>
              <a:rPr lang="en-US" dirty="0"/>
              <a:t>Your role as a preceptor: Coach, Evaluator, Mentor</a:t>
            </a:r>
          </a:p>
          <a:p>
            <a:pPr marL="102870" indent="-285750"/>
            <a:r>
              <a:rPr lang="en-US" dirty="0"/>
              <a:t>Be the kind of nurse you want to work with by creating your team.</a:t>
            </a:r>
          </a:p>
          <a:p>
            <a:pPr marL="102870" indent="-285750"/>
            <a:r>
              <a:rPr lang="en-US" dirty="0"/>
              <a:t>Learning Plan Assessment for preceptee</a:t>
            </a:r>
          </a:p>
          <a:p>
            <a:pPr marL="102870" indent="-285750"/>
            <a:r>
              <a:rPr lang="en-US" dirty="0"/>
              <a:t>First Day New Hire Checklist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856CA-41E3-23E9-1C68-346EDB8BD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552" y="2219721"/>
            <a:ext cx="3360118" cy="308887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E20A55D0-9041-DCDA-C67F-CA978362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71" y="2010878"/>
            <a:ext cx="3662829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8764-8D0D-D6A1-5249-655772A5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Successes/Barriers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CA11-4EC6-4ADD-DAD2-56B89969CF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Successes</a:t>
            </a:r>
          </a:p>
          <a:p>
            <a:r>
              <a:rPr lang="en-US" dirty="0"/>
              <a:t>Buy in from Stakeholders</a:t>
            </a:r>
          </a:p>
          <a:p>
            <a:r>
              <a:rPr lang="en-US" dirty="0"/>
              <a:t>Positive culture</a:t>
            </a:r>
          </a:p>
          <a:p>
            <a:r>
              <a:rPr lang="en-US" dirty="0"/>
              <a:t>Utilizing the tiered skills acquisition model- standardization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3604A-98BA-237A-5B6F-42273B590C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Barriers</a:t>
            </a:r>
          </a:p>
          <a:p>
            <a:r>
              <a:rPr lang="en-US" dirty="0"/>
              <a:t>Staffing shortages</a:t>
            </a:r>
          </a:p>
          <a:p>
            <a:r>
              <a:rPr lang="en-US" dirty="0"/>
              <a:t>Orientation is currently not a “one size fits all”</a:t>
            </a:r>
          </a:p>
          <a:p>
            <a:r>
              <a:rPr lang="en-US" dirty="0"/>
              <a:t>Maintaining engagement</a:t>
            </a:r>
          </a:p>
          <a:p>
            <a:r>
              <a:rPr lang="en-US" dirty="0"/>
              <a:t>Initially geared towards all colleagues, now focus group is nursing.</a:t>
            </a:r>
          </a:p>
        </p:txBody>
      </p:sp>
    </p:spTree>
    <p:extLst>
      <p:ext uri="{BB962C8B-B14F-4D97-AF65-F5344CB8AC3E}">
        <p14:creationId xmlns:p14="http://schemas.microsoft.com/office/powerpoint/2010/main" val="49963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C435-1619-0C34-4F67-559565D5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9787-46BC-F5C8-E91C-613CE9C84D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I-Promise Campaign rolled out to nursing by Spring 2023.  Leaders to complete with new colleagues within 90-day orientation period.</a:t>
            </a:r>
          </a:p>
          <a:p>
            <a:r>
              <a:rPr lang="en-US" dirty="0"/>
              <a:t>Engagement from stakeholders and front-line colleagues. Increased engagement/culture will produce better outcomes for patients, colleagues, and the organization.</a:t>
            </a:r>
          </a:p>
          <a:p>
            <a:r>
              <a:rPr lang="en-US" dirty="0"/>
              <a:t>Being transparent.  Share retention rate, onboarding cost, marketing strategies.</a:t>
            </a:r>
          </a:p>
          <a:p>
            <a:r>
              <a:rPr lang="en-US" dirty="0"/>
              <a:t>Stakeholders have reviewed and approved presentation content effective March 2023.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B4E6A1-25E6-A28D-9C2F-FABC300CA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984" y="2146852"/>
            <a:ext cx="5068542" cy="3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AC41-111B-8991-F90E-B1E98ECC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ED9B0-D125-F6CA-4E14-568429A2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live FY24 (July 2023)</a:t>
            </a:r>
          </a:p>
          <a:p>
            <a:r>
              <a:rPr lang="en-US" dirty="0"/>
              <a:t>Present to SFL Management Group &amp; then HSHS System CNO Group</a:t>
            </a:r>
          </a:p>
          <a:p>
            <a:r>
              <a:rPr lang="en-US" dirty="0"/>
              <a:t>Expand to additional clinical/non-clinical departments</a:t>
            </a:r>
          </a:p>
          <a:p>
            <a:r>
              <a:rPr lang="en-US" dirty="0"/>
              <a:t>Evaluate effectiveness of program once up and running</a:t>
            </a:r>
          </a:p>
          <a:p>
            <a:pPr lvl="1"/>
            <a:r>
              <a:rPr lang="en-US" dirty="0"/>
              <a:t>Evaluation of Preceptor on effectiveness by Preceptee</a:t>
            </a:r>
          </a:p>
          <a:p>
            <a:pPr lvl="1"/>
            <a:r>
              <a:rPr lang="en-US" dirty="0"/>
              <a:t>Evaluation of Preceptee on clinical knowledge and performance</a:t>
            </a:r>
          </a:p>
          <a:p>
            <a:pPr lvl="1"/>
            <a:r>
              <a:rPr lang="en-US" dirty="0"/>
              <a:t>How can we help you succeed?  What additional tools do you need?</a:t>
            </a:r>
          </a:p>
          <a:p>
            <a:r>
              <a:rPr lang="en-US" dirty="0"/>
              <a:t>Recruit/Retain- Offer preceptor program semi-annually through e-learning</a:t>
            </a:r>
          </a:p>
        </p:txBody>
      </p:sp>
    </p:spTree>
    <p:extLst>
      <p:ext uri="{BB962C8B-B14F-4D97-AF65-F5344CB8AC3E}">
        <p14:creationId xmlns:p14="http://schemas.microsoft.com/office/powerpoint/2010/main" val="33597151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11263</TotalTime>
  <Words>585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Gallery</vt:lpstr>
      <vt:lpstr>Preceptor Program Development</vt:lpstr>
      <vt:lpstr>Overview and Purpose</vt:lpstr>
      <vt:lpstr>Objectives/Deliverables </vt:lpstr>
      <vt:lpstr>The Tiered Skills Acquisition Model</vt:lpstr>
      <vt:lpstr>Stakeholders and Buy-In</vt:lpstr>
      <vt:lpstr>Activities</vt:lpstr>
      <vt:lpstr>Successes/Barriers</vt:lpstr>
      <vt:lpstr>Outcomes to Date</vt:lpstr>
      <vt:lpstr>Conclusions/Next Steps</vt:lpstr>
      <vt:lpstr>Thank you!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Preceptor Training</dc:title>
  <dc:creator>stephen donaldson</dc:creator>
  <cp:lastModifiedBy>Senaldi, Heather L</cp:lastModifiedBy>
  <cp:revision>46</cp:revision>
  <cp:lastPrinted>2022-06-27T19:42:15Z</cp:lastPrinted>
  <dcterms:created xsi:type="dcterms:W3CDTF">2021-04-12T18:39:30Z</dcterms:created>
  <dcterms:modified xsi:type="dcterms:W3CDTF">2023-04-17T17:52:09Z</dcterms:modified>
</cp:coreProperties>
</file>