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7"/>
  </p:notesMasterIdLst>
  <p:handoutMasterIdLst>
    <p:handoutMasterId r:id="rId18"/>
  </p:handoutMasterIdLst>
  <p:sldIdLst>
    <p:sldId id="256" r:id="rId5"/>
    <p:sldId id="285" r:id="rId6"/>
    <p:sldId id="276" r:id="rId7"/>
    <p:sldId id="277" r:id="rId8"/>
    <p:sldId id="288" r:id="rId9"/>
    <p:sldId id="289" r:id="rId10"/>
    <p:sldId id="291" r:id="rId11"/>
    <p:sldId id="290" r:id="rId12"/>
    <p:sldId id="287" r:id="rId13"/>
    <p:sldId id="292" r:id="rId14"/>
    <p:sldId id="293" r:id="rId15"/>
    <p:sldId id="2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3075DD-C283-4955-88FA-64FB9F0CFFB8}">
          <p14:sldIdLst>
            <p14:sldId id="256"/>
            <p14:sldId id="285"/>
            <p14:sldId id="276"/>
            <p14:sldId id="277"/>
            <p14:sldId id="288"/>
            <p14:sldId id="289"/>
            <p14:sldId id="291"/>
            <p14:sldId id="290"/>
            <p14:sldId id="287"/>
            <p14:sldId id="292"/>
            <p14:sldId id="293"/>
            <p14:sldId id="286"/>
          </p14:sldIdLst>
        </p14:section>
      </p14:sectionLst>
    </p:ex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1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3778" autoAdjust="0"/>
  </p:normalViewPr>
  <p:slideViewPr>
    <p:cSldViewPr snapToGrid="0" showGuides="1">
      <p:cViewPr varScale="1">
        <p:scale>
          <a:sx n="85" d="100"/>
          <a:sy n="85" d="100"/>
        </p:scale>
        <p:origin x="774" y="78"/>
      </p:cViewPr>
      <p:guideLst>
        <p:guide orient="horz" pos="2328"/>
        <p:guide pos="3864"/>
        <p:guide pos="7512"/>
        <p:guide pos="144"/>
        <p:guide orient="horz" pos="624"/>
        <p:guide orient="horz" pos="4056"/>
      </p:guideLst>
    </p:cSldViewPr>
  </p:slideViewPr>
  <p:notesTextViewPr>
    <p:cViewPr>
      <p:scale>
        <a:sx n="3" d="2"/>
        <a:sy n="3" d="2"/>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C714CC-F475-473C-A47C-C304A7F92CD2}" type="doc">
      <dgm:prSet loTypeId="urn:microsoft.com/office/officeart/2011/layout/HexagonRadial" loCatId="cycle" qsTypeId="urn:microsoft.com/office/officeart/2005/8/quickstyle/3d3" qsCatId="3D" csTypeId="urn:microsoft.com/office/officeart/2005/8/colors/accent3_4" csCatId="accent3" phldr="1"/>
      <dgm:spPr/>
      <dgm:t>
        <a:bodyPr/>
        <a:lstStyle/>
        <a:p>
          <a:endParaRPr lang="en-US"/>
        </a:p>
      </dgm:t>
    </dgm:pt>
    <dgm:pt modelId="{529A52A8-8126-46EC-9F5A-E12A8AB5A487}">
      <dgm:prSet phldrT="[Text]" custT="1"/>
      <dgm:spPr/>
      <dgm:t>
        <a:bodyPr/>
        <a:lstStyle/>
        <a:p>
          <a:r>
            <a:rPr lang="en-US" sz="1700" b="1" dirty="0">
              <a:solidFill>
                <a:schemeClr val="tx1"/>
              </a:solidFill>
            </a:rPr>
            <a:t>STAKEHOLDERS</a:t>
          </a:r>
        </a:p>
      </dgm:t>
    </dgm:pt>
    <dgm:pt modelId="{FC7554C4-1B42-4817-8BB1-289303C4ADF0}" type="parTrans" cxnId="{4D9904C6-9EAD-431B-B2A8-32E225AA8CE6}">
      <dgm:prSet/>
      <dgm:spPr/>
      <dgm:t>
        <a:bodyPr/>
        <a:lstStyle/>
        <a:p>
          <a:endParaRPr lang="en-US"/>
        </a:p>
      </dgm:t>
    </dgm:pt>
    <dgm:pt modelId="{67D56883-F22F-4326-B372-5D85E3A76937}" type="sibTrans" cxnId="{4D9904C6-9EAD-431B-B2A8-32E225AA8CE6}">
      <dgm:prSet/>
      <dgm:spPr/>
      <dgm:t>
        <a:bodyPr/>
        <a:lstStyle/>
        <a:p>
          <a:endParaRPr lang="en-US"/>
        </a:p>
      </dgm:t>
    </dgm:pt>
    <dgm:pt modelId="{F2133BD2-E61E-4150-AF23-66E6C8F5311F}">
      <dgm:prSet phldrT="[Text]" custT="1"/>
      <dgm:spPr/>
      <dgm:t>
        <a:bodyPr/>
        <a:lstStyle/>
        <a:p>
          <a:r>
            <a:rPr lang="en-US" sz="1400" b="1" dirty="0">
              <a:solidFill>
                <a:schemeClr val="tx1"/>
              </a:solidFill>
            </a:rPr>
            <a:t>BOARD OF </a:t>
          </a:r>
        </a:p>
        <a:p>
          <a:r>
            <a:rPr lang="en-US" sz="1400" b="1" dirty="0">
              <a:solidFill>
                <a:schemeClr val="tx1"/>
              </a:solidFill>
            </a:rPr>
            <a:t>DIRECTORS</a:t>
          </a:r>
        </a:p>
      </dgm:t>
    </dgm:pt>
    <dgm:pt modelId="{9BA67EE6-90A9-40AA-A75E-B83FDE23B0C8}" type="parTrans" cxnId="{D73744CD-6E55-4DA1-94B9-63848DACE370}">
      <dgm:prSet/>
      <dgm:spPr/>
      <dgm:t>
        <a:bodyPr/>
        <a:lstStyle/>
        <a:p>
          <a:endParaRPr lang="en-US"/>
        </a:p>
      </dgm:t>
    </dgm:pt>
    <dgm:pt modelId="{1206F5E7-EB05-4338-8A71-D4565D62DE39}" type="sibTrans" cxnId="{D73744CD-6E55-4DA1-94B9-63848DACE370}">
      <dgm:prSet/>
      <dgm:spPr/>
      <dgm:t>
        <a:bodyPr/>
        <a:lstStyle/>
        <a:p>
          <a:endParaRPr lang="en-US"/>
        </a:p>
      </dgm:t>
    </dgm:pt>
    <dgm:pt modelId="{5BBE2E16-CF3F-49D1-BA41-D1ACEE4890E5}">
      <dgm:prSet phldrT="[Text]" custT="1"/>
      <dgm:spPr/>
      <dgm:t>
        <a:bodyPr/>
        <a:lstStyle/>
        <a:p>
          <a:r>
            <a:rPr lang="en-US" sz="1400" b="1" dirty="0">
              <a:solidFill>
                <a:schemeClr val="tx1"/>
              </a:solidFill>
            </a:rPr>
            <a:t>CEO, CFO &amp; </a:t>
          </a:r>
        </a:p>
        <a:p>
          <a:r>
            <a:rPr lang="en-US" sz="1400" b="1" dirty="0">
              <a:solidFill>
                <a:schemeClr val="tx1"/>
              </a:solidFill>
            </a:rPr>
            <a:t>VP CLINIC OPERATIONS</a:t>
          </a:r>
        </a:p>
      </dgm:t>
    </dgm:pt>
    <dgm:pt modelId="{81BF078F-ECC6-49D0-BB55-C1FCFA137560}" type="parTrans" cxnId="{806DD0A4-D405-44B8-9719-443C8996EEA4}">
      <dgm:prSet/>
      <dgm:spPr/>
      <dgm:t>
        <a:bodyPr/>
        <a:lstStyle/>
        <a:p>
          <a:endParaRPr lang="en-US"/>
        </a:p>
      </dgm:t>
    </dgm:pt>
    <dgm:pt modelId="{BCD43167-0203-4F28-91E9-04D80B33E0E5}" type="sibTrans" cxnId="{806DD0A4-D405-44B8-9719-443C8996EEA4}">
      <dgm:prSet/>
      <dgm:spPr/>
      <dgm:t>
        <a:bodyPr/>
        <a:lstStyle/>
        <a:p>
          <a:endParaRPr lang="en-US"/>
        </a:p>
      </dgm:t>
    </dgm:pt>
    <dgm:pt modelId="{182B7065-01AD-4A83-88FF-482BF0FEA0D1}">
      <dgm:prSet phldrT="[Text]" custT="1"/>
      <dgm:spPr/>
      <dgm:t>
        <a:bodyPr/>
        <a:lstStyle/>
        <a:p>
          <a:r>
            <a:rPr lang="en-US" sz="1400" b="1" dirty="0">
              <a:solidFill>
                <a:schemeClr val="tx1"/>
              </a:solidFill>
            </a:rPr>
            <a:t>PHYSICIANS &amp; ADVANCED PRACTICE PROVIDERS</a:t>
          </a:r>
        </a:p>
      </dgm:t>
    </dgm:pt>
    <dgm:pt modelId="{BE1F4F7D-6BCA-45D0-A29A-B030A1461B8B}" type="parTrans" cxnId="{A87F9EBC-C842-43B2-B772-D03E321B1948}">
      <dgm:prSet/>
      <dgm:spPr/>
      <dgm:t>
        <a:bodyPr/>
        <a:lstStyle/>
        <a:p>
          <a:endParaRPr lang="en-US"/>
        </a:p>
      </dgm:t>
    </dgm:pt>
    <dgm:pt modelId="{CEA9A7DB-63B6-4842-BC9A-6DB600747BBD}" type="sibTrans" cxnId="{A87F9EBC-C842-43B2-B772-D03E321B1948}">
      <dgm:prSet/>
      <dgm:spPr/>
      <dgm:t>
        <a:bodyPr/>
        <a:lstStyle/>
        <a:p>
          <a:endParaRPr lang="en-US"/>
        </a:p>
      </dgm:t>
    </dgm:pt>
    <dgm:pt modelId="{5A7828F2-9001-490E-A2BC-085895E26B77}">
      <dgm:prSet phldrT="[Text]" custT="1"/>
      <dgm:spPr/>
      <dgm:t>
        <a:bodyPr/>
        <a:lstStyle/>
        <a:p>
          <a:r>
            <a:rPr lang="en-US" sz="1400" b="1" dirty="0">
              <a:solidFill>
                <a:schemeClr val="tx1"/>
              </a:solidFill>
            </a:rPr>
            <a:t>GHS DIRECTORS</a:t>
          </a:r>
        </a:p>
      </dgm:t>
    </dgm:pt>
    <dgm:pt modelId="{5CE48046-D510-4487-BBC8-78F0DA63BE17}" type="parTrans" cxnId="{41A378E1-E48A-474B-96CA-4462E9CD33B3}">
      <dgm:prSet/>
      <dgm:spPr/>
      <dgm:t>
        <a:bodyPr/>
        <a:lstStyle/>
        <a:p>
          <a:endParaRPr lang="en-US"/>
        </a:p>
      </dgm:t>
    </dgm:pt>
    <dgm:pt modelId="{1B97B8AC-0ACF-44C9-B7EB-96BC762D6381}" type="sibTrans" cxnId="{41A378E1-E48A-474B-96CA-4462E9CD33B3}">
      <dgm:prSet/>
      <dgm:spPr/>
      <dgm:t>
        <a:bodyPr/>
        <a:lstStyle/>
        <a:p>
          <a:endParaRPr lang="en-US"/>
        </a:p>
      </dgm:t>
    </dgm:pt>
    <dgm:pt modelId="{EAB2ED6F-7F79-4454-812B-8BAD89295569}">
      <dgm:prSet phldrT="[Text]" custT="1"/>
      <dgm:spPr/>
      <dgm:t>
        <a:bodyPr/>
        <a:lstStyle/>
        <a:p>
          <a:r>
            <a:rPr lang="en-US" sz="1400" b="1" dirty="0">
              <a:solidFill>
                <a:schemeClr val="tx1"/>
              </a:solidFill>
            </a:rPr>
            <a:t>GHS EMPLOYEES</a:t>
          </a:r>
        </a:p>
      </dgm:t>
    </dgm:pt>
    <dgm:pt modelId="{C6DBC538-DAD2-430A-B0E6-6A55B48A43AD}" type="parTrans" cxnId="{EFAE78CE-F5E7-4726-9CA1-4E664D978722}">
      <dgm:prSet/>
      <dgm:spPr/>
      <dgm:t>
        <a:bodyPr/>
        <a:lstStyle/>
        <a:p>
          <a:endParaRPr lang="en-US"/>
        </a:p>
      </dgm:t>
    </dgm:pt>
    <dgm:pt modelId="{2CF1C6BC-1B5E-43F3-81F8-738102359D45}" type="sibTrans" cxnId="{EFAE78CE-F5E7-4726-9CA1-4E664D978722}">
      <dgm:prSet/>
      <dgm:spPr/>
      <dgm:t>
        <a:bodyPr/>
        <a:lstStyle/>
        <a:p>
          <a:endParaRPr lang="en-US"/>
        </a:p>
      </dgm:t>
    </dgm:pt>
    <dgm:pt modelId="{C3A7738C-886B-40E4-8B17-0E36163A7D01}">
      <dgm:prSet phldrT="[Text]" custT="1"/>
      <dgm:spPr/>
      <dgm:t>
        <a:bodyPr/>
        <a:lstStyle/>
        <a:p>
          <a:r>
            <a:rPr lang="en-US" sz="1400" b="1" dirty="0">
              <a:solidFill>
                <a:schemeClr val="tx1"/>
              </a:solidFill>
            </a:rPr>
            <a:t>PATIENTS &amp; VENDORS</a:t>
          </a:r>
        </a:p>
      </dgm:t>
    </dgm:pt>
    <dgm:pt modelId="{0291B7BD-8B83-4866-9834-9894727C12F9}" type="parTrans" cxnId="{506E8BDF-DE72-4F57-9FBF-2A7785CC107D}">
      <dgm:prSet/>
      <dgm:spPr/>
      <dgm:t>
        <a:bodyPr/>
        <a:lstStyle/>
        <a:p>
          <a:endParaRPr lang="en-US"/>
        </a:p>
      </dgm:t>
    </dgm:pt>
    <dgm:pt modelId="{EA87E69B-2E07-43AE-B711-79D38DEA221D}" type="sibTrans" cxnId="{506E8BDF-DE72-4F57-9FBF-2A7785CC107D}">
      <dgm:prSet/>
      <dgm:spPr/>
      <dgm:t>
        <a:bodyPr/>
        <a:lstStyle/>
        <a:p>
          <a:endParaRPr lang="en-US"/>
        </a:p>
      </dgm:t>
    </dgm:pt>
    <dgm:pt modelId="{F9A83ED8-F147-41D2-9E87-99D78AFB45A5}" type="pres">
      <dgm:prSet presAssocID="{E0C714CC-F475-473C-A47C-C304A7F92CD2}" presName="Name0" presStyleCnt="0">
        <dgm:presLayoutVars>
          <dgm:chMax val="1"/>
          <dgm:chPref val="1"/>
          <dgm:dir/>
          <dgm:animOne val="branch"/>
          <dgm:animLvl val="lvl"/>
        </dgm:presLayoutVars>
      </dgm:prSet>
      <dgm:spPr/>
    </dgm:pt>
    <dgm:pt modelId="{75559A71-0F99-4665-92F9-819CDC3968BA}" type="pres">
      <dgm:prSet presAssocID="{529A52A8-8126-46EC-9F5A-E12A8AB5A487}" presName="Parent" presStyleLbl="node0" presStyleIdx="0" presStyleCnt="1">
        <dgm:presLayoutVars>
          <dgm:chMax val="6"/>
          <dgm:chPref val="6"/>
        </dgm:presLayoutVars>
      </dgm:prSet>
      <dgm:spPr/>
    </dgm:pt>
    <dgm:pt modelId="{87FB03E0-D139-450B-ADAB-D34BF2906DCD}" type="pres">
      <dgm:prSet presAssocID="{F2133BD2-E61E-4150-AF23-66E6C8F5311F}" presName="Accent1" presStyleCnt="0"/>
      <dgm:spPr/>
    </dgm:pt>
    <dgm:pt modelId="{9BC33228-7ACD-4F2A-882F-6C389E1177A1}" type="pres">
      <dgm:prSet presAssocID="{F2133BD2-E61E-4150-AF23-66E6C8F5311F}" presName="Accent" presStyleLbl="bgShp" presStyleIdx="0" presStyleCnt="6"/>
      <dgm:spPr/>
    </dgm:pt>
    <dgm:pt modelId="{7AAD4EA0-56FF-4C62-85C6-5EECD56A265C}" type="pres">
      <dgm:prSet presAssocID="{F2133BD2-E61E-4150-AF23-66E6C8F5311F}" presName="Child1" presStyleLbl="node1" presStyleIdx="0" presStyleCnt="6">
        <dgm:presLayoutVars>
          <dgm:chMax val="0"/>
          <dgm:chPref val="0"/>
          <dgm:bulletEnabled val="1"/>
        </dgm:presLayoutVars>
      </dgm:prSet>
      <dgm:spPr/>
    </dgm:pt>
    <dgm:pt modelId="{A04A42ED-538E-4F4F-8686-3E300BFF7B60}" type="pres">
      <dgm:prSet presAssocID="{5BBE2E16-CF3F-49D1-BA41-D1ACEE4890E5}" presName="Accent2" presStyleCnt="0"/>
      <dgm:spPr/>
    </dgm:pt>
    <dgm:pt modelId="{013D392C-FFF4-4282-A470-D07D8AE067BE}" type="pres">
      <dgm:prSet presAssocID="{5BBE2E16-CF3F-49D1-BA41-D1ACEE4890E5}" presName="Accent" presStyleLbl="bgShp" presStyleIdx="1" presStyleCnt="6"/>
      <dgm:spPr/>
    </dgm:pt>
    <dgm:pt modelId="{4EC8BEC7-7C1D-4BA2-954C-72A28E6E75A0}" type="pres">
      <dgm:prSet presAssocID="{5BBE2E16-CF3F-49D1-BA41-D1ACEE4890E5}" presName="Child2" presStyleLbl="node1" presStyleIdx="1" presStyleCnt="6">
        <dgm:presLayoutVars>
          <dgm:chMax val="0"/>
          <dgm:chPref val="0"/>
          <dgm:bulletEnabled val="1"/>
        </dgm:presLayoutVars>
      </dgm:prSet>
      <dgm:spPr/>
    </dgm:pt>
    <dgm:pt modelId="{70722223-CD42-4457-8E03-679D299C1475}" type="pres">
      <dgm:prSet presAssocID="{182B7065-01AD-4A83-88FF-482BF0FEA0D1}" presName="Accent3" presStyleCnt="0"/>
      <dgm:spPr/>
    </dgm:pt>
    <dgm:pt modelId="{D90FF0AA-106B-43C4-9985-BFABCD4399A9}" type="pres">
      <dgm:prSet presAssocID="{182B7065-01AD-4A83-88FF-482BF0FEA0D1}" presName="Accent" presStyleLbl="bgShp" presStyleIdx="2" presStyleCnt="6"/>
      <dgm:spPr/>
    </dgm:pt>
    <dgm:pt modelId="{0849FA6A-07AB-40A0-8EB1-42F8D5886DC9}" type="pres">
      <dgm:prSet presAssocID="{182B7065-01AD-4A83-88FF-482BF0FEA0D1}" presName="Child3" presStyleLbl="node1" presStyleIdx="2" presStyleCnt="6">
        <dgm:presLayoutVars>
          <dgm:chMax val="0"/>
          <dgm:chPref val="0"/>
          <dgm:bulletEnabled val="1"/>
        </dgm:presLayoutVars>
      </dgm:prSet>
      <dgm:spPr/>
    </dgm:pt>
    <dgm:pt modelId="{B3BA5018-BA0E-4617-9F08-851718742A86}" type="pres">
      <dgm:prSet presAssocID="{5A7828F2-9001-490E-A2BC-085895E26B77}" presName="Accent4" presStyleCnt="0"/>
      <dgm:spPr/>
    </dgm:pt>
    <dgm:pt modelId="{6A91C893-2B55-4A0C-A97C-DC62EA9E6257}" type="pres">
      <dgm:prSet presAssocID="{5A7828F2-9001-490E-A2BC-085895E26B77}" presName="Accent" presStyleLbl="bgShp" presStyleIdx="3" presStyleCnt="6"/>
      <dgm:spPr/>
    </dgm:pt>
    <dgm:pt modelId="{B4DC0087-04B0-4623-9EC8-CF44802E5069}" type="pres">
      <dgm:prSet presAssocID="{5A7828F2-9001-490E-A2BC-085895E26B77}" presName="Child4" presStyleLbl="node1" presStyleIdx="3" presStyleCnt="6">
        <dgm:presLayoutVars>
          <dgm:chMax val="0"/>
          <dgm:chPref val="0"/>
          <dgm:bulletEnabled val="1"/>
        </dgm:presLayoutVars>
      </dgm:prSet>
      <dgm:spPr/>
    </dgm:pt>
    <dgm:pt modelId="{8F96768E-C16E-455F-A93A-FD479D43481A}" type="pres">
      <dgm:prSet presAssocID="{EAB2ED6F-7F79-4454-812B-8BAD89295569}" presName="Accent5" presStyleCnt="0"/>
      <dgm:spPr/>
    </dgm:pt>
    <dgm:pt modelId="{8671F520-F550-4A48-B181-CDFCEC7CA900}" type="pres">
      <dgm:prSet presAssocID="{EAB2ED6F-7F79-4454-812B-8BAD89295569}" presName="Accent" presStyleLbl="bgShp" presStyleIdx="4" presStyleCnt="6"/>
      <dgm:spPr/>
    </dgm:pt>
    <dgm:pt modelId="{36772287-4E66-4CCC-A3D4-02ECA70C0963}" type="pres">
      <dgm:prSet presAssocID="{EAB2ED6F-7F79-4454-812B-8BAD89295569}" presName="Child5" presStyleLbl="node1" presStyleIdx="4" presStyleCnt="6">
        <dgm:presLayoutVars>
          <dgm:chMax val="0"/>
          <dgm:chPref val="0"/>
          <dgm:bulletEnabled val="1"/>
        </dgm:presLayoutVars>
      </dgm:prSet>
      <dgm:spPr/>
    </dgm:pt>
    <dgm:pt modelId="{DE69DFBF-0A64-49C3-98FA-4B299DC69D49}" type="pres">
      <dgm:prSet presAssocID="{C3A7738C-886B-40E4-8B17-0E36163A7D01}" presName="Accent6" presStyleCnt="0"/>
      <dgm:spPr/>
    </dgm:pt>
    <dgm:pt modelId="{BE9C3AA4-3AB6-43FB-9450-B54567D03825}" type="pres">
      <dgm:prSet presAssocID="{C3A7738C-886B-40E4-8B17-0E36163A7D01}" presName="Accent" presStyleLbl="bgShp" presStyleIdx="5" presStyleCnt="6"/>
      <dgm:spPr/>
    </dgm:pt>
    <dgm:pt modelId="{DDD1995F-00DB-49BE-8704-DD2E6859F887}" type="pres">
      <dgm:prSet presAssocID="{C3A7738C-886B-40E4-8B17-0E36163A7D01}" presName="Child6" presStyleLbl="node1" presStyleIdx="5" presStyleCnt="6">
        <dgm:presLayoutVars>
          <dgm:chMax val="0"/>
          <dgm:chPref val="0"/>
          <dgm:bulletEnabled val="1"/>
        </dgm:presLayoutVars>
      </dgm:prSet>
      <dgm:spPr/>
    </dgm:pt>
  </dgm:ptLst>
  <dgm:cxnLst>
    <dgm:cxn modelId="{BDD7950A-B421-49FF-82D5-9D16D18579B1}" type="presOf" srcId="{182B7065-01AD-4A83-88FF-482BF0FEA0D1}" destId="{0849FA6A-07AB-40A0-8EB1-42F8D5886DC9}" srcOrd="0" destOrd="0" presId="urn:microsoft.com/office/officeart/2011/layout/HexagonRadial"/>
    <dgm:cxn modelId="{EB948D0E-1FBF-4193-9C2E-77B536CC2DE3}" type="presOf" srcId="{F2133BD2-E61E-4150-AF23-66E6C8F5311F}" destId="{7AAD4EA0-56FF-4C62-85C6-5EECD56A265C}" srcOrd="0" destOrd="0" presId="urn:microsoft.com/office/officeart/2011/layout/HexagonRadial"/>
    <dgm:cxn modelId="{AA13EA4A-8ED6-47B4-9800-395B3F18FD25}" type="presOf" srcId="{E0C714CC-F475-473C-A47C-C304A7F92CD2}" destId="{F9A83ED8-F147-41D2-9E87-99D78AFB45A5}" srcOrd="0" destOrd="0" presId="urn:microsoft.com/office/officeart/2011/layout/HexagonRadial"/>
    <dgm:cxn modelId="{7B7DC24D-5F42-4FE6-8A62-6C60B7C54E6B}" type="presOf" srcId="{5BBE2E16-CF3F-49D1-BA41-D1ACEE4890E5}" destId="{4EC8BEC7-7C1D-4BA2-954C-72A28E6E75A0}" srcOrd="0" destOrd="0" presId="urn:microsoft.com/office/officeart/2011/layout/HexagonRadial"/>
    <dgm:cxn modelId="{78B8E1A2-3111-4D35-A4B2-ABB5E793B72E}" type="presOf" srcId="{EAB2ED6F-7F79-4454-812B-8BAD89295569}" destId="{36772287-4E66-4CCC-A3D4-02ECA70C0963}" srcOrd="0" destOrd="0" presId="urn:microsoft.com/office/officeart/2011/layout/HexagonRadial"/>
    <dgm:cxn modelId="{806DD0A4-D405-44B8-9719-443C8996EEA4}" srcId="{529A52A8-8126-46EC-9F5A-E12A8AB5A487}" destId="{5BBE2E16-CF3F-49D1-BA41-D1ACEE4890E5}" srcOrd="1" destOrd="0" parTransId="{81BF078F-ECC6-49D0-BB55-C1FCFA137560}" sibTransId="{BCD43167-0203-4F28-91E9-04D80B33E0E5}"/>
    <dgm:cxn modelId="{A87F9EBC-C842-43B2-B772-D03E321B1948}" srcId="{529A52A8-8126-46EC-9F5A-E12A8AB5A487}" destId="{182B7065-01AD-4A83-88FF-482BF0FEA0D1}" srcOrd="2" destOrd="0" parTransId="{BE1F4F7D-6BCA-45D0-A29A-B030A1461B8B}" sibTransId="{CEA9A7DB-63B6-4842-BC9A-6DB600747BBD}"/>
    <dgm:cxn modelId="{4D9904C6-9EAD-431B-B2A8-32E225AA8CE6}" srcId="{E0C714CC-F475-473C-A47C-C304A7F92CD2}" destId="{529A52A8-8126-46EC-9F5A-E12A8AB5A487}" srcOrd="0" destOrd="0" parTransId="{FC7554C4-1B42-4817-8BB1-289303C4ADF0}" sibTransId="{67D56883-F22F-4326-B372-5D85E3A76937}"/>
    <dgm:cxn modelId="{D73744CD-6E55-4DA1-94B9-63848DACE370}" srcId="{529A52A8-8126-46EC-9F5A-E12A8AB5A487}" destId="{F2133BD2-E61E-4150-AF23-66E6C8F5311F}" srcOrd="0" destOrd="0" parTransId="{9BA67EE6-90A9-40AA-A75E-B83FDE23B0C8}" sibTransId="{1206F5E7-EB05-4338-8A71-D4565D62DE39}"/>
    <dgm:cxn modelId="{EFAE78CE-F5E7-4726-9CA1-4E664D978722}" srcId="{529A52A8-8126-46EC-9F5A-E12A8AB5A487}" destId="{EAB2ED6F-7F79-4454-812B-8BAD89295569}" srcOrd="4" destOrd="0" parTransId="{C6DBC538-DAD2-430A-B0E6-6A55B48A43AD}" sibTransId="{2CF1C6BC-1B5E-43F3-81F8-738102359D45}"/>
    <dgm:cxn modelId="{506E8BDF-DE72-4F57-9FBF-2A7785CC107D}" srcId="{529A52A8-8126-46EC-9F5A-E12A8AB5A487}" destId="{C3A7738C-886B-40E4-8B17-0E36163A7D01}" srcOrd="5" destOrd="0" parTransId="{0291B7BD-8B83-4866-9834-9894727C12F9}" sibTransId="{EA87E69B-2E07-43AE-B711-79D38DEA221D}"/>
    <dgm:cxn modelId="{41A378E1-E48A-474B-96CA-4462E9CD33B3}" srcId="{529A52A8-8126-46EC-9F5A-E12A8AB5A487}" destId="{5A7828F2-9001-490E-A2BC-085895E26B77}" srcOrd="3" destOrd="0" parTransId="{5CE48046-D510-4487-BBC8-78F0DA63BE17}" sibTransId="{1B97B8AC-0ACF-44C9-B7EB-96BC762D6381}"/>
    <dgm:cxn modelId="{079C1AE8-E522-43BD-ACCA-47CB636931B1}" type="presOf" srcId="{5A7828F2-9001-490E-A2BC-085895E26B77}" destId="{B4DC0087-04B0-4623-9EC8-CF44802E5069}" srcOrd="0" destOrd="0" presId="urn:microsoft.com/office/officeart/2011/layout/HexagonRadial"/>
    <dgm:cxn modelId="{CD45ADF6-321F-494C-890E-9F1372FAFDC9}" type="presOf" srcId="{529A52A8-8126-46EC-9F5A-E12A8AB5A487}" destId="{75559A71-0F99-4665-92F9-819CDC3968BA}" srcOrd="0" destOrd="0" presId="urn:microsoft.com/office/officeart/2011/layout/HexagonRadial"/>
    <dgm:cxn modelId="{4FA796FD-EDD1-4796-ABFE-29ED40BE230D}" type="presOf" srcId="{C3A7738C-886B-40E4-8B17-0E36163A7D01}" destId="{DDD1995F-00DB-49BE-8704-DD2E6859F887}" srcOrd="0" destOrd="0" presId="urn:microsoft.com/office/officeart/2011/layout/HexagonRadial"/>
    <dgm:cxn modelId="{C85605FC-79AC-49D2-B5E8-87A2ACC721AA}" type="presParOf" srcId="{F9A83ED8-F147-41D2-9E87-99D78AFB45A5}" destId="{75559A71-0F99-4665-92F9-819CDC3968BA}" srcOrd="0" destOrd="0" presId="urn:microsoft.com/office/officeart/2011/layout/HexagonRadial"/>
    <dgm:cxn modelId="{68336D9B-58EA-413F-B9F8-88F76C7E20E8}" type="presParOf" srcId="{F9A83ED8-F147-41D2-9E87-99D78AFB45A5}" destId="{87FB03E0-D139-450B-ADAB-D34BF2906DCD}" srcOrd="1" destOrd="0" presId="urn:microsoft.com/office/officeart/2011/layout/HexagonRadial"/>
    <dgm:cxn modelId="{EB36BEB4-62EA-4DAB-88F8-661E3413F188}" type="presParOf" srcId="{87FB03E0-D139-450B-ADAB-D34BF2906DCD}" destId="{9BC33228-7ACD-4F2A-882F-6C389E1177A1}" srcOrd="0" destOrd="0" presId="urn:microsoft.com/office/officeart/2011/layout/HexagonRadial"/>
    <dgm:cxn modelId="{A0ADC537-938D-45B4-954A-ABCA45D29FE7}" type="presParOf" srcId="{F9A83ED8-F147-41D2-9E87-99D78AFB45A5}" destId="{7AAD4EA0-56FF-4C62-85C6-5EECD56A265C}" srcOrd="2" destOrd="0" presId="urn:microsoft.com/office/officeart/2011/layout/HexagonRadial"/>
    <dgm:cxn modelId="{7F08FA56-E4B4-4F1E-8849-1238C72EB8AD}" type="presParOf" srcId="{F9A83ED8-F147-41D2-9E87-99D78AFB45A5}" destId="{A04A42ED-538E-4F4F-8686-3E300BFF7B60}" srcOrd="3" destOrd="0" presId="urn:microsoft.com/office/officeart/2011/layout/HexagonRadial"/>
    <dgm:cxn modelId="{B43C111A-7C72-4C38-8D83-110CB318E891}" type="presParOf" srcId="{A04A42ED-538E-4F4F-8686-3E300BFF7B60}" destId="{013D392C-FFF4-4282-A470-D07D8AE067BE}" srcOrd="0" destOrd="0" presId="urn:microsoft.com/office/officeart/2011/layout/HexagonRadial"/>
    <dgm:cxn modelId="{7DA52A70-A619-4B11-8CE3-39D57D90E372}" type="presParOf" srcId="{F9A83ED8-F147-41D2-9E87-99D78AFB45A5}" destId="{4EC8BEC7-7C1D-4BA2-954C-72A28E6E75A0}" srcOrd="4" destOrd="0" presId="urn:microsoft.com/office/officeart/2011/layout/HexagonRadial"/>
    <dgm:cxn modelId="{30828248-0BED-4E99-B22A-B3A78D42FB74}" type="presParOf" srcId="{F9A83ED8-F147-41D2-9E87-99D78AFB45A5}" destId="{70722223-CD42-4457-8E03-679D299C1475}" srcOrd="5" destOrd="0" presId="urn:microsoft.com/office/officeart/2011/layout/HexagonRadial"/>
    <dgm:cxn modelId="{27578D58-D9B5-4E70-834E-EB943173D449}" type="presParOf" srcId="{70722223-CD42-4457-8E03-679D299C1475}" destId="{D90FF0AA-106B-43C4-9985-BFABCD4399A9}" srcOrd="0" destOrd="0" presId="urn:microsoft.com/office/officeart/2011/layout/HexagonRadial"/>
    <dgm:cxn modelId="{8082A0E7-7F74-4BFD-B732-EBF40F07425A}" type="presParOf" srcId="{F9A83ED8-F147-41D2-9E87-99D78AFB45A5}" destId="{0849FA6A-07AB-40A0-8EB1-42F8D5886DC9}" srcOrd="6" destOrd="0" presId="urn:microsoft.com/office/officeart/2011/layout/HexagonRadial"/>
    <dgm:cxn modelId="{56062593-8F3C-4483-804F-F91E353CF04E}" type="presParOf" srcId="{F9A83ED8-F147-41D2-9E87-99D78AFB45A5}" destId="{B3BA5018-BA0E-4617-9F08-851718742A86}" srcOrd="7" destOrd="0" presId="urn:microsoft.com/office/officeart/2011/layout/HexagonRadial"/>
    <dgm:cxn modelId="{B5BB9C94-B853-41B1-92BF-7D829F12BBB3}" type="presParOf" srcId="{B3BA5018-BA0E-4617-9F08-851718742A86}" destId="{6A91C893-2B55-4A0C-A97C-DC62EA9E6257}" srcOrd="0" destOrd="0" presId="urn:microsoft.com/office/officeart/2011/layout/HexagonRadial"/>
    <dgm:cxn modelId="{EB266BEC-5483-4D54-AE9C-E6F5CA094BA1}" type="presParOf" srcId="{F9A83ED8-F147-41D2-9E87-99D78AFB45A5}" destId="{B4DC0087-04B0-4623-9EC8-CF44802E5069}" srcOrd="8" destOrd="0" presId="urn:microsoft.com/office/officeart/2011/layout/HexagonRadial"/>
    <dgm:cxn modelId="{18A695B7-2CA1-4C76-9D19-35CE20620E35}" type="presParOf" srcId="{F9A83ED8-F147-41D2-9E87-99D78AFB45A5}" destId="{8F96768E-C16E-455F-A93A-FD479D43481A}" srcOrd="9" destOrd="0" presId="urn:microsoft.com/office/officeart/2011/layout/HexagonRadial"/>
    <dgm:cxn modelId="{BDB6BF38-E473-42CC-8D33-352BBAD32014}" type="presParOf" srcId="{8F96768E-C16E-455F-A93A-FD479D43481A}" destId="{8671F520-F550-4A48-B181-CDFCEC7CA900}" srcOrd="0" destOrd="0" presId="urn:microsoft.com/office/officeart/2011/layout/HexagonRadial"/>
    <dgm:cxn modelId="{EC0C347A-33D1-4881-901D-4966F7D07442}" type="presParOf" srcId="{F9A83ED8-F147-41D2-9E87-99D78AFB45A5}" destId="{36772287-4E66-4CCC-A3D4-02ECA70C0963}" srcOrd="10" destOrd="0" presId="urn:microsoft.com/office/officeart/2011/layout/HexagonRadial"/>
    <dgm:cxn modelId="{E8BB7840-C2B7-47DB-AFF4-F5D378AF3F6A}" type="presParOf" srcId="{F9A83ED8-F147-41D2-9E87-99D78AFB45A5}" destId="{DE69DFBF-0A64-49C3-98FA-4B299DC69D49}" srcOrd="11" destOrd="0" presId="urn:microsoft.com/office/officeart/2011/layout/HexagonRadial"/>
    <dgm:cxn modelId="{C25880DC-6DF3-4E8E-BC2E-55918DCA49AB}" type="presParOf" srcId="{DE69DFBF-0A64-49C3-98FA-4B299DC69D49}" destId="{BE9C3AA4-3AB6-43FB-9450-B54567D03825}" srcOrd="0" destOrd="0" presId="urn:microsoft.com/office/officeart/2011/layout/HexagonRadial"/>
    <dgm:cxn modelId="{F15D13D1-F9AF-4A16-85C9-89BCBA70D03E}" type="presParOf" srcId="{F9A83ED8-F147-41D2-9E87-99D78AFB45A5}" destId="{DDD1995F-00DB-49BE-8704-DD2E6859F887}"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59A71-0F99-4665-92F9-819CDC3968BA}">
      <dsp:nvSpPr>
        <dsp:cNvPr id="0" name=""/>
        <dsp:cNvSpPr/>
      </dsp:nvSpPr>
      <dsp:spPr>
        <a:xfrm>
          <a:off x="3947848" y="1732038"/>
          <a:ext cx="2201496" cy="1904383"/>
        </a:xfrm>
        <a:prstGeom prst="hexagon">
          <a:avLst>
            <a:gd name="adj" fmla="val 28570"/>
            <a:gd name="vf" fmla="val 115470"/>
          </a:avLst>
        </a:prstGeom>
        <a:solidFill>
          <a:schemeClr val="accent3">
            <a:shade val="6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STAKEHOLDERS</a:t>
          </a:r>
        </a:p>
      </dsp:txBody>
      <dsp:txXfrm>
        <a:off x="4312667" y="2047621"/>
        <a:ext cx="1471858" cy="1273217"/>
      </dsp:txXfrm>
    </dsp:sp>
    <dsp:sp modelId="{013D392C-FFF4-4282-A470-D07D8AE067BE}">
      <dsp:nvSpPr>
        <dsp:cNvPr id="0" name=""/>
        <dsp:cNvSpPr/>
      </dsp:nvSpPr>
      <dsp:spPr>
        <a:xfrm>
          <a:off x="5326408" y="820919"/>
          <a:ext cx="830617" cy="715687"/>
        </a:xfrm>
        <a:prstGeom prst="hexagon">
          <a:avLst>
            <a:gd name="adj" fmla="val 28900"/>
            <a:gd name="vf" fmla="val 115470"/>
          </a:avLst>
        </a:prstGeom>
        <a:solidFill>
          <a:schemeClr val="accent3">
            <a:tint val="55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AAD4EA0-56FF-4C62-85C6-5EECD56A265C}">
      <dsp:nvSpPr>
        <dsp:cNvPr id="0" name=""/>
        <dsp:cNvSpPr/>
      </dsp:nvSpPr>
      <dsp:spPr>
        <a:xfrm>
          <a:off x="4150638" y="0"/>
          <a:ext cx="1804110" cy="1560767"/>
        </a:xfrm>
        <a:prstGeom prst="hexagon">
          <a:avLst>
            <a:gd name="adj" fmla="val 28570"/>
            <a:gd name="vf" fmla="val 115470"/>
          </a:avLst>
        </a:prstGeom>
        <a:solidFill>
          <a:schemeClr val="accent3">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BOARD OF </a:t>
          </a:r>
        </a:p>
        <a:p>
          <a:pPr marL="0" lvl="0" indent="0" algn="ctr" defTabSz="622300">
            <a:lnSpc>
              <a:spcPct val="90000"/>
            </a:lnSpc>
            <a:spcBef>
              <a:spcPct val="0"/>
            </a:spcBef>
            <a:spcAft>
              <a:spcPct val="35000"/>
            </a:spcAft>
            <a:buNone/>
          </a:pPr>
          <a:r>
            <a:rPr lang="en-US" sz="1400" b="1" kern="1200" dirty="0">
              <a:solidFill>
                <a:schemeClr val="tx1"/>
              </a:solidFill>
            </a:rPr>
            <a:t>DIRECTORS</a:t>
          </a:r>
        </a:p>
      </dsp:txBody>
      <dsp:txXfrm>
        <a:off x="4449618" y="258652"/>
        <a:ext cx="1206150" cy="1043463"/>
      </dsp:txXfrm>
    </dsp:sp>
    <dsp:sp modelId="{D90FF0AA-106B-43C4-9985-BFABCD4399A9}">
      <dsp:nvSpPr>
        <dsp:cNvPr id="0" name=""/>
        <dsp:cNvSpPr/>
      </dsp:nvSpPr>
      <dsp:spPr>
        <a:xfrm>
          <a:off x="6295804" y="2158873"/>
          <a:ext cx="830617" cy="715687"/>
        </a:xfrm>
        <a:prstGeom prst="hexagon">
          <a:avLst>
            <a:gd name="adj" fmla="val 28900"/>
            <a:gd name="vf" fmla="val 115470"/>
          </a:avLst>
        </a:prstGeom>
        <a:solidFill>
          <a:schemeClr val="accent3">
            <a:tint val="55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EC8BEC7-7C1D-4BA2-954C-72A28E6E75A0}">
      <dsp:nvSpPr>
        <dsp:cNvPr id="0" name=""/>
        <dsp:cNvSpPr/>
      </dsp:nvSpPr>
      <dsp:spPr>
        <a:xfrm>
          <a:off x="5805217" y="959976"/>
          <a:ext cx="1804110" cy="1560767"/>
        </a:xfrm>
        <a:prstGeom prst="hexagon">
          <a:avLst>
            <a:gd name="adj" fmla="val 28570"/>
            <a:gd name="vf" fmla="val 115470"/>
          </a:avLst>
        </a:prstGeom>
        <a:solidFill>
          <a:schemeClr val="accent3">
            <a:shade val="50000"/>
            <a:hueOff val="116025"/>
            <a:satOff val="-14293"/>
            <a:lumOff val="1641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CEO, CFO &amp; </a:t>
          </a:r>
        </a:p>
        <a:p>
          <a:pPr marL="0" lvl="0" indent="0" algn="ctr" defTabSz="622300">
            <a:lnSpc>
              <a:spcPct val="90000"/>
            </a:lnSpc>
            <a:spcBef>
              <a:spcPct val="0"/>
            </a:spcBef>
            <a:spcAft>
              <a:spcPct val="35000"/>
            </a:spcAft>
            <a:buNone/>
          </a:pPr>
          <a:r>
            <a:rPr lang="en-US" sz="1400" b="1" kern="1200" dirty="0">
              <a:solidFill>
                <a:schemeClr val="tx1"/>
              </a:solidFill>
            </a:rPr>
            <a:t>VP CLINIC OPERATIONS</a:t>
          </a:r>
        </a:p>
      </dsp:txBody>
      <dsp:txXfrm>
        <a:off x="6104197" y="1218628"/>
        <a:ext cx="1206150" cy="1043463"/>
      </dsp:txXfrm>
    </dsp:sp>
    <dsp:sp modelId="{6A91C893-2B55-4A0C-A97C-DC62EA9E6257}">
      <dsp:nvSpPr>
        <dsp:cNvPr id="0" name=""/>
        <dsp:cNvSpPr/>
      </dsp:nvSpPr>
      <dsp:spPr>
        <a:xfrm>
          <a:off x="5622399" y="3669172"/>
          <a:ext cx="830617" cy="715687"/>
        </a:xfrm>
        <a:prstGeom prst="hexagon">
          <a:avLst>
            <a:gd name="adj" fmla="val 28900"/>
            <a:gd name="vf" fmla="val 115470"/>
          </a:avLst>
        </a:prstGeom>
        <a:solidFill>
          <a:schemeClr val="accent3">
            <a:tint val="55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849FA6A-07AB-40A0-8EB1-42F8D5886DC9}">
      <dsp:nvSpPr>
        <dsp:cNvPr id="0" name=""/>
        <dsp:cNvSpPr/>
      </dsp:nvSpPr>
      <dsp:spPr>
        <a:xfrm>
          <a:off x="5805217" y="2847179"/>
          <a:ext cx="1804110" cy="1560767"/>
        </a:xfrm>
        <a:prstGeom prst="hexagon">
          <a:avLst>
            <a:gd name="adj" fmla="val 28570"/>
            <a:gd name="vf" fmla="val 115470"/>
          </a:avLst>
        </a:prstGeom>
        <a:solidFill>
          <a:schemeClr val="accent3">
            <a:shade val="50000"/>
            <a:hueOff val="232050"/>
            <a:satOff val="-28587"/>
            <a:lumOff val="3282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PHYSICIANS &amp; ADVANCED PRACTICE PROVIDERS</a:t>
          </a:r>
        </a:p>
      </dsp:txBody>
      <dsp:txXfrm>
        <a:off x="6104197" y="3105831"/>
        <a:ext cx="1206150" cy="1043463"/>
      </dsp:txXfrm>
    </dsp:sp>
    <dsp:sp modelId="{8671F520-F550-4A48-B181-CDFCEC7CA900}">
      <dsp:nvSpPr>
        <dsp:cNvPr id="0" name=""/>
        <dsp:cNvSpPr/>
      </dsp:nvSpPr>
      <dsp:spPr>
        <a:xfrm>
          <a:off x="3951945" y="3825947"/>
          <a:ext cx="830617" cy="715687"/>
        </a:xfrm>
        <a:prstGeom prst="hexagon">
          <a:avLst>
            <a:gd name="adj" fmla="val 28900"/>
            <a:gd name="vf" fmla="val 115470"/>
          </a:avLst>
        </a:prstGeom>
        <a:solidFill>
          <a:schemeClr val="accent3">
            <a:tint val="55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B4DC0087-04B0-4623-9EC8-CF44802E5069}">
      <dsp:nvSpPr>
        <dsp:cNvPr id="0" name=""/>
        <dsp:cNvSpPr/>
      </dsp:nvSpPr>
      <dsp:spPr>
        <a:xfrm>
          <a:off x="4150638" y="3808229"/>
          <a:ext cx="1804110" cy="1560767"/>
        </a:xfrm>
        <a:prstGeom prst="hexagon">
          <a:avLst>
            <a:gd name="adj" fmla="val 28570"/>
            <a:gd name="vf" fmla="val 115470"/>
          </a:avLst>
        </a:prstGeom>
        <a:solidFill>
          <a:schemeClr val="accent3">
            <a:shade val="50000"/>
            <a:hueOff val="348075"/>
            <a:satOff val="-42880"/>
            <a:lumOff val="4923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GHS DIRECTORS</a:t>
          </a:r>
        </a:p>
      </dsp:txBody>
      <dsp:txXfrm>
        <a:off x="4449618" y="4066881"/>
        <a:ext cx="1206150" cy="1043463"/>
      </dsp:txXfrm>
    </dsp:sp>
    <dsp:sp modelId="{BE9C3AA4-3AB6-43FB-9450-B54567D03825}">
      <dsp:nvSpPr>
        <dsp:cNvPr id="0" name=""/>
        <dsp:cNvSpPr/>
      </dsp:nvSpPr>
      <dsp:spPr>
        <a:xfrm>
          <a:off x="2966674" y="2488530"/>
          <a:ext cx="830617" cy="715687"/>
        </a:xfrm>
        <a:prstGeom prst="hexagon">
          <a:avLst>
            <a:gd name="adj" fmla="val 28900"/>
            <a:gd name="vf" fmla="val 115470"/>
          </a:avLst>
        </a:prstGeom>
        <a:solidFill>
          <a:schemeClr val="accent3">
            <a:tint val="55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36772287-4E66-4CCC-A3D4-02ECA70C0963}">
      <dsp:nvSpPr>
        <dsp:cNvPr id="0" name=""/>
        <dsp:cNvSpPr/>
      </dsp:nvSpPr>
      <dsp:spPr>
        <a:xfrm>
          <a:off x="2488378" y="2848252"/>
          <a:ext cx="1804110" cy="1560767"/>
        </a:xfrm>
        <a:prstGeom prst="hexagon">
          <a:avLst>
            <a:gd name="adj" fmla="val 28570"/>
            <a:gd name="vf" fmla="val 115470"/>
          </a:avLst>
        </a:prstGeom>
        <a:solidFill>
          <a:schemeClr val="accent3">
            <a:shade val="50000"/>
            <a:hueOff val="232050"/>
            <a:satOff val="-28587"/>
            <a:lumOff val="3282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GHS EMPLOYEES</a:t>
          </a:r>
        </a:p>
      </dsp:txBody>
      <dsp:txXfrm>
        <a:off x="2787358" y="3106904"/>
        <a:ext cx="1206150" cy="1043463"/>
      </dsp:txXfrm>
    </dsp:sp>
    <dsp:sp modelId="{DDD1995F-00DB-49BE-8704-DD2E6859F887}">
      <dsp:nvSpPr>
        <dsp:cNvPr id="0" name=""/>
        <dsp:cNvSpPr/>
      </dsp:nvSpPr>
      <dsp:spPr>
        <a:xfrm>
          <a:off x="2488378" y="957829"/>
          <a:ext cx="1804110" cy="1560767"/>
        </a:xfrm>
        <a:prstGeom prst="hexagon">
          <a:avLst>
            <a:gd name="adj" fmla="val 28570"/>
            <a:gd name="vf" fmla="val 115470"/>
          </a:avLst>
        </a:prstGeom>
        <a:solidFill>
          <a:schemeClr val="accent3">
            <a:shade val="50000"/>
            <a:hueOff val="116025"/>
            <a:satOff val="-14293"/>
            <a:lumOff val="1641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PATIENTS &amp; VENDORS</a:t>
          </a:r>
        </a:p>
      </dsp:txBody>
      <dsp:txXfrm>
        <a:off x="2787358" y="1216481"/>
        <a:ext cx="1206150" cy="104346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4/17/2023</a:t>
            </a:fld>
            <a:endParaRPr lang="en-US" dirty="0"/>
          </a:p>
        </p:txBody>
      </p:sp>
      <p:sp>
        <p:nvSpPr>
          <p:cNvPr id="4" name="Footer Placeholder 3">
            <a:extLst>
              <a:ext uri="{FF2B5EF4-FFF2-40B4-BE49-F238E27FC236}">
                <a16:creationId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4/17/2023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1773527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10</a:t>
            </a:fld>
            <a:endParaRPr lang="en-US" dirty="0"/>
          </a:p>
        </p:txBody>
      </p:sp>
    </p:spTree>
    <p:extLst>
      <p:ext uri="{BB962C8B-B14F-4D97-AF65-F5344CB8AC3E}">
        <p14:creationId xmlns:p14="http://schemas.microsoft.com/office/powerpoint/2010/main" val="2518702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11</a:t>
            </a:fld>
            <a:endParaRPr lang="en-US" dirty="0"/>
          </a:p>
        </p:txBody>
      </p:sp>
    </p:spTree>
    <p:extLst>
      <p:ext uri="{BB962C8B-B14F-4D97-AF65-F5344CB8AC3E}">
        <p14:creationId xmlns:p14="http://schemas.microsoft.com/office/powerpoint/2010/main" val="2249406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12</a:t>
            </a:fld>
            <a:endParaRPr lang="en-US" dirty="0"/>
          </a:p>
        </p:txBody>
      </p:sp>
    </p:spTree>
    <p:extLst>
      <p:ext uri="{BB962C8B-B14F-4D97-AF65-F5344CB8AC3E}">
        <p14:creationId xmlns:p14="http://schemas.microsoft.com/office/powerpoint/2010/main" val="487768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2</a:t>
            </a:fld>
            <a:endParaRPr lang="en-US" dirty="0"/>
          </a:p>
        </p:txBody>
      </p:sp>
    </p:spTree>
    <p:extLst>
      <p:ext uri="{BB962C8B-B14F-4D97-AF65-F5344CB8AC3E}">
        <p14:creationId xmlns:p14="http://schemas.microsoft.com/office/powerpoint/2010/main" val="39679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226865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2200471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2972459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340976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2490862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8</a:t>
            </a:fld>
            <a:endParaRPr lang="en-US" dirty="0"/>
          </a:p>
        </p:txBody>
      </p:sp>
    </p:spTree>
    <p:extLst>
      <p:ext uri="{BB962C8B-B14F-4D97-AF65-F5344CB8AC3E}">
        <p14:creationId xmlns:p14="http://schemas.microsoft.com/office/powerpoint/2010/main" val="900322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9</a:t>
            </a:fld>
            <a:endParaRPr lang="en-US" dirty="0"/>
          </a:p>
        </p:txBody>
      </p:sp>
    </p:spTree>
    <p:extLst>
      <p:ext uri="{BB962C8B-B14F-4D97-AF65-F5344CB8AC3E}">
        <p14:creationId xmlns:p14="http://schemas.microsoft.com/office/powerpoint/2010/main" val="377003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4/17/2023</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4/17/2023</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ideo" Target="https://www.youtube.com/embed/xgV0Tek5Wdk" TargetMode="Externa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1394460" y="1577341"/>
            <a:ext cx="9293033" cy="4044184"/>
          </a:xfrm>
        </p:spPr>
        <p:txBody>
          <a:bodyPr wrap="square" lIns="0" tIns="0" rIns="0" bIns="0" anchor="t">
            <a:spAutoFit/>
          </a:bodyPr>
          <a:lstStyle/>
          <a:p>
            <a:r>
              <a:rPr lang="en-US" b="1" dirty="0">
                <a:solidFill>
                  <a:srgbClr val="0C7182"/>
                </a:solidFill>
              </a:rPr>
              <a:t>GMG FREE STANDING CONVENIENT CARE</a:t>
            </a:r>
            <a:br>
              <a:rPr lang="en-US" sz="4400" b="1" dirty="0">
                <a:solidFill>
                  <a:schemeClr val="bg1"/>
                </a:solidFill>
              </a:rPr>
            </a:br>
            <a:br>
              <a:rPr lang="en-US" sz="4400" b="1" dirty="0">
                <a:solidFill>
                  <a:schemeClr val="bg1"/>
                </a:solidFill>
              </a:rPr>
            </a:br>
            <a:br>
              <a:rPr lang="en-US" sz="4400" b="1" dirty="0">
                <a:solidFill>
                  <a:schemeClr val="bg1"/>
                </a:solidFill>
              </a:rPr>
            </a:br>
            <a:br>
              <a:rPr lang="en-US" sz="4400" b="1" dirty="0">
                <a:solidFill>
                  <a:schemeClr val="bg1"/>
                </a:solidFill>
              </a:rPr>
            </a:br>
            <a:r>
              <a:rPr lang="en-US" sz="2000" b="1" dirty="0">
                <a:solidFill>
                  <a:schemeClr val="tx1">
                    <a:lumMod val="75000"/>
                    <a:lumOff val="25000"/>
                  </a:schemeClr>
                </a:solidFill>
              </a:rPr>
              <a:t>2023 ICAHN RURAL HEALTH FELLOWSHIP PROJECT</a:t>
            </a:r>
            <a:br>
              <a:rPr lang="en-US" sz="2000" dirty="0">
                <a:solidFill>
                  <a:schemeClr val="bg1"/>
                </a:solidFill>
              </a:rPr>
            </a:br>
            <a:r>
              <a:rPr lang="en-US" sz="2000" dirty="0">
                <a:solidFill>
                  <a:srgbClr val="0C7182"/>
                </a:solidFill>
              </a:rPr>
              <a:t>Chastity Swope|Graham Health System</a:t>
            </a:r>
          </a:p>
        </p:txBody>
      </p:sp>
    </p:spTree>
    <p:extLst>
      <p:ext uri="{BB962C8B-B14F-4D97-AF65-F5344CB8AC3E}">
        <p14:creationId xmlns:p14="http://schemas.microsoft.com/office/powerpoint/2010/main" val="23878490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A31C34-3BA1-4F5C-B3EB-877BADA52B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330" y="218187"/>
            <a:ext cx="10721340" cy="2593593"/>
          </a:xfrm>
          <a:prstGeom prst="rect">
            <a:avLst/>
          </a:prstGeom>
        </p:spPr>
      </p:pic>
      <p:sp>
        <p:nvSpPr>
          <p:cNvPr id="2" name="TextBox 1">
            <a:extLst>
              <a:ext uri="{FF2B5EF4-FFF2-40B4-BE49-F238E27FC236}">
                <a16:creationId xmlns:a16="http://schemas.microsoft.com/office/drawing/2014/main" id="{5F41AFCE-E8A8-449E-B75C-47F1BCA04426}"/>
              </a:ext>
            </a:extLst>
          </p:cNvPr>
          <p:cNvSpPr txBox="1"/>
          <p:nvPr/>
        </p:nvSpPr>
        <p:spPr>
          <a:xfrm>
            <a:off x="735330" y="2971800"/>
            <a:ext cx="10721340" cy="3724096"/>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t>Canton </a:t>
            </a:r>
          </a:p>
          <a:p>
            <a:pPr marL="285750" indent="-285750">
              <a:buFont typeface="Wingdings" panose="05000000000000000000" pitchFamily="2" charset="2"/>
              <a:buChar char="Ø"/>
            </a:pPr>
            <a:r>
              <a:rPr lang="en-US" sz="2000" b="1" dirty="0"/>
              <a:t>Canton FS Convenient Care </a:t>
            </a:r>
            <a:r>
              <a:rPr lang="en-US" b="1" dirty="0">
                <a:solidFill>
                  <a:schemeClr val="accent6">
                    <a:lumMod val="50000"/>
                  </a:schemeClr>
                </a:solidFill>
              </a:rPr>
              <a:t>(Opening July 2023)</a:t>
            </a:r>
          </a:p>
          <a:p>
            <a:pPr marL="285750" indent="-285750">
              <a:buFont typeface="Wingdings" panose="05000000000000000000" pitchFamily="2" charset="2"/>
              <a:buChar char="Ø"/>
            </a:pPr>
            <a:r>
              <a:rPr lang="en-US" sz="2000" b="1" dirty="0"/>
              <a:t>Elmwood</a:t>
            </a:r>
          </a:p>
          <a:p>
            <a:pPr marL="285750" indent="-285750">
              <a:buFont typeface="Wingdings" panose="05000000000000000000" pitchFamily="2" charset="2"/>
              <a:buChar char="Ø"/>
            </a:pPr>
            <a:r>
              <a:rPr lang="en-US" sz="2000" b="1" dirty="0"/>
              <a:t>Farmington</a:t>
            </a:r>
          </a:p>
          <a:p>
            <a:pPr marL="285750" indent="-285750">
              <a:buFont typeface="Wingdings" panose="05000000000000000000" pitchFamily="2" charset="2"/>
              <a:buChar char="Ø"/>
            </a:pPr>
            <a:r>
              <a:rPr lang="en-US" sz="2000" b="1" dirty="0"/>
              <a:t>Galesburg </a:t>
            </a:r>
            <a:r>
              <a:rPr lang="en-US" b="1" dirty="0">
                <a:solidFill>
                  <a:schemeClr val="accent6">
                    <a:lumMod val="50000"/>
                  </a:schemeClr>
                </a:solidFill>
              </a:rPr>
              <a:t>(Opening May 2023)</a:t>
            </a:r>
          </a:p>
          <a:p>
            <a:pPr marL="285750" indent="-285750">
              <a:buFont typeface="Wingdings" panose="05000000000000000000" pitchFamily="2" charset="2"/>
              <a:buChar char="Ø"/>
            </a:pPr>
            <a:r>
              <a:rPr lang="en-US" sz="2000" b="1" dirty="0"/>
              <a:t>Galesburg FS Convenient Care</a:t>
            </a:r>
          </a:p>
          <a:p>
            <a:pPr marL="285750" indent="-285750">
              <a:buFont typeface="Wingdings" panose="05000000000000000000" pitchFamily="2" charset="2"/>
              <a:buChar char="Ø"/>
            </a:pPr>
            <a:r>
              <a:rPr lang="en-US" sz="2000" b="1" dirty="0"/>
              <a:t>Galesburg Medical Complex </a:t>
            </a:r>
            <a:r>
              <a:rPr lang="en-US" b="1" dirty="0">
                <a:solidFill>
                  <a:schemeClr val="accent6">
                    <a:lumMod val="50000"/>
                  </a:schemeClr>
                </a:solidFill>
              </a:rPr>
              <a:t>(Opening July 2024)</a:t>
            </a:r>
          </a:p>
          <a:p>
            <a:pPr marL="285750" indent="-285750">
              <a:buFont typeface="Wingdings" panose="05000000000000000000" pitchFamily="2" charset="2"/>
              <a:buChar char="Ø"/>
            </a:pPr>
            <a:r>
              <a:rPr lang="en-US" b="1" dirty="0"/>
              <a:t>Lewistown</a:t>
            </a:r>
          </a:p>
          <a:p>
            <a:pPr marL="285750" indent="-285750">
              <a:buFont typeface="Wingdings" panose="05000000000000000000" pitchFamily="2" charset="2"/>
              <a:buChar char="Ø"/>
            </a:pPr>
            <a:r>
              <a:rPr lang="en-US" sz="2000" b="1" dirty="0"/>
              <a:t>Macomb </a:t>
            </a:r>
            <a:r>
              <a:rPr lang="en-US" b="1" dirty="0">
                <a:solidFill>
                  <a:schemeClr val="accent6">
                    <a:lumMod val="50000"/>
                  </a:schemeClr>
                </a:solidFill>
              </a:rPr>
              <a:t>(Opening June 2023)</a:t>
            </a:r>
          </a:p>
          <a:p>
            <a:pPr marL="285750" indent="-285750">
              <a:buFont typeface="Wingdings" panose="05000000000000000000" pitchFamily="2" charset="2"/>
              <a:buChar char="Ø"/>
            </a:pPr>
            <a:r>
              <a:rPr lang="en-US" sz="2000" b="1" dirty="0"/>
              <a:t>Williamsfield</a:t>
            </a:r>
          </a:p>
          <a:p>
            <a:pPr marL="285750" indent="-285750">
              <a:buFont typeface="Wingdings" panose="05000000000000000000" pitchFamily="2" charset="2"/>
              <a:buChar char="Ø"/>
            </a:pPr>
            <a:endParaRPr lang="en-US" sz="2000" b="1" dirty="0"/>
          </a:p>
          <a:p>
            <a:r>
              <a:rPr lang="en-US" b="1" dirty="0"/>
              <a:t>     “Commitment to provide quality care for all with our ever-growing patient base”  ~Bob Senneff, CEO</a:t>
            </a:r>
          </a:p>
        </p:txBody>
      </p:sp>
    </p:spTree>
    <p:extLst>
      <p:ext uri="{BB962C8B-B14F-4D97-AF65-F5344CB8AC3E}">
        <p14:creationId xmlns:p14="http://schemas.microsoft.com/office/powerpoint/2010/main" val="101689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41AFCE-E8A8-449E-B75C-47F1BCA04426}"/>
              </a:ext>
            </a:extLst>
          </p:cNvPr>
          <p:cNvSpPr txBox="1"/>
          <p:nvPr/>
        </p:nvSpPr>
        <p:spPr>
          <a:xfrm>
            <a:off x="1470660" y="2936557"/>
            <a:ext cx="10721340" cy="984885"/>
          </a:xfrm>
          <a:prstGeom prst="rect">
            <a:avLst/>
          </a:prstGeom>
          <a:noFill/>
        </p:spPr>
        <p:txBody>
          <a:bodyPr wrap="square" rtlCol="0">
            <a:spAutoFit/>
          </a:bodyPr>
          <a:lstStyle/>
          <a:p>
            <a:endParaRPr lang="en-US" sz="2000" b="1" dirty="0"/>
          </a:p>
          <a:p>
            <a:pPr marL="285750" indent="-285750">
              <a:buFont typeface="Wingdings" panose="05000000000000000000" pitchFamily="2" charset="2"/>
              <a:buChar char="Ø"/>
            </a:pPr>
            <a:endParaRPr lang="en-US" sz="2000" b="1" dirty="0"/>
          </a:p>
          <a:p>
            <a:r>
              <a:rPr lang="en-US" b="1" dirty="0"/>
              <a:t>      </a:t>
            </a:r>
          </a:p>
        </p:txBody>
      </p:sp>
      <p:sp>
        <p:nvSpPr>
          <p:cNvPr id="6" name="TextBox 5">
            <a:extLst>
              <a:ext uri="{FF2B5EF4-FFF2-40B4-BE49-F238E27FC236}">
                <a16:creationId xmlns:a16="http://schemas.microsoft.com/office/drawing/2014/main" id="{5A87B185-9F82-491C-B1D3-4F161801E286}"/>
              </a:ext>
            </a:extLst>
          </p:cNvPr>
          <p:cNvSpPr txBox="1"/>
          <p:nvPr/>
        </p:nvSpPr>
        <p:spPr>
          <a:xfrm>
            <a:off x="406401" y="497541"/>
            <a:ext cx="11209866" cy="1200329"/>
          </a:xfrm>
          <a:prstGeom prst="rect">
            <a:avLst/>
          </a:prstGeom>
          <a:noFill/>
        </p:spPr>
        <p:txBody>
          <a:bodyPr wrap="square" rtlCol="0">
            <a:spAutoFit/>
          </a:bodyPr>
          <a:lstStyle/>
          <a:p>
            <a:pPr algn="ctr"/>
            <a:r>
              <a:rPr lang="en-US" sz="2400" b="1" dirty="0">
                <a:latin typeface="Bradley Hand ITC" panose="03070402050302030203" pitchFamily="66" charset="0"/>
              </a:rPr>
              <a:t>TO PROVIDE COMPASSIONATE, QUALITY HEALTH SERVICES, IN A RESPONSIBLE AND CHARITABLE MANNER, TO THE PEOPLE AND COMMUNITIES WE SERVE. </a:t>
            </a:r>
          </a:p>
        </p:txBody>
      </p:sp>
      <p:pic>
        <p:nvPicPr>
          <p:cNvPr id="7" name="Online Media 6" title="Graham Medical Group Canton Convenient Care Progress">
            <a:hlinkClick r:id="" action="ppaction://media"/>
            <a:extLst>
              <a:ext uri="{FF2B5EF4-FFF2-40B4-BE49-F238E27FC236}">
                <a16:creationId xmlns:a16="http://schemas.microsoft.com/office/drawing/2014/main" id="{7A26A718-FEBA-412A-B0FB-DED7BA813CF3}"/>
              </a:ext>
            </a:extLst>
          </p:cNvPr>
          <p:cNvPicPr>
            <a:picLocks noRot="1" noChangeAspect="1"/>
          </p:cNvPicPr>
          <p:nvPr>
            <a:videoFile r:link="rId1"/>
          </p:nvPr>
        </p:nvPicPr>
        <p:blipFill>
          <a:blip r:embed="rId4"/>
          <a:stretch>
            <a:fillRect/>
          </a:stretch>
        </p:blipFill>
        <p:spPr>
          <a:xfrm>
            <a:off x="2729868" y="1975856"/>
            <a:ext cx="6572108" cy="3696811"/>
          </a:xfrm>
          <a:prstGeom prst="rect">
            <a:avLst/>
          </a:prstGeom>
        </p:spPr>
      </p:pic>
    </p:spTree>
    <p:extLst>
      <p:ext uri="{BB962C8B-B14F-4D97-AF65-F5344CB8AC3E}">
        <p14:creationId xmlns:p14="http://schemas.microsoft.com/office/powerpoint/2010/main" val="3834319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en-US" sz="7200" b="1" dirty="0">
                <a:solidFill>
                  <a:srgbClr val="0C7182"/>
                </a:solidFill>
              </a:rPr>
              <a:t>Thank You</a:t>
            </a:r>
            <a:endParaRPr lang="en-US" sz="7200" dirty="0">
              <a:solidFill>
                <a:srgbClr val="0C7182"/>
              </a:solidFill>
            </a:endParaRPr>
          </a:p>
        </p:txBody>
      </p:sp>
    </p:spTree>
    <p:extLst>
      <p:ext uri="{BB962C8B-B14F-4D97-AF65-F5344CB8AC3E}">
        <p14:creationId xmlns:p14="http://schemas.microsoft.com/office/powerpoint/2010/main" val="2928062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760220" y="242622"/>
            <a:ext cx="8812530" cy="664797"/>
          </a:xfrm>
        </p:spPr>
        <p:txBody>
          <a:bodyPr wrap="square" lIns="0" tIns="0" rIns="0" bIns="0" anchor="ctr">
            <a:spAutoFit/>
          </a:bodyPr>
          <a:lstStyle/>
          <a:p>
            <a:r>
              <a:rPr lang="en-US" sz="4800" dirty="0">
                <a:solidFill>
                  <a:srgbClr val="0C7182"/>
                </a:solidFill>
              </a:rPr>
              <a:t>PROJECT CORE STATEMENT</a:t>
            </a:r>
          </a:p>
        </p:txBody>
      </p:sp>
      <p:sp>
        <p:nvSpPr>
          <p:cNvPr id="2" name="TextBox 1">
            <a:extLst>
              <a:ext uri="{FF2B5EF4-FFF2-40B4-BE49-F238E27FC236}">
                <a16:creationId xmlns:a16="http://schemas.microsoft.com/office/drawing/2014/main" id="{D1CD4135-62C3-4597-9BBD-073DDA38965C}"/>
              </a:ext>
            </a:extLst>
          </p:cNvPr>
          <p:cNvSpPr txBox="1"/>
          <p:nvPr/>
        </p:nvSpPr>
        <p:spPr>
          <a:xfrm>
            <a:off x="1520190" y="1544068"/>
            <a:ext cx="9502140" cy="646331"/>
          </a:xfrm>
          <a:prstGeom prst="rect">
            <a:avLst/>
          </a:prstGeom>
          <a:noFill/>
        </p:spPr>
        <p:txBody>
          <a:bodyPr wrap="square" rtlCol="0">
            <a:spAutoFit/>
          </a:bodyPr>
          <a:lstStyle/>
          <a:p>
            <a:r>
              <a:rPr lang="en-US" b="1" dirty="0"/>
              <a:t>For this project, I am developing timelines, coordinating schedules and defining processes to move our Convenient Care Clinic from its current location to a newly renovated building. </a:t>
            </a:r>
          </a:p>
        </p:txBody>
      </p:sp>
      <p:sp>
        <p:nvSpPr>
          <p:cNvPr id="3" name="TextBox 2">
            <a:extLst>
              <a:ext uri="{FF2B5EF4-FFF2-40B4-BE49-F238E27FC236}">
                <a16:creationId xmlns:a16="http://schemas.microsoft.com/office/drawing/2014/main" id="{5A2A27E0-5BBA-4C28-85DE-8191D67CDB11}"/>
              </a:ext>
            </a:extLst>
          </p:cNvPr>
          <p:cNvSpPr txBox="1"/>
          <p:nvPr/>
        </p:nvSpPr>
        <p:spPr>
          <a:xfrm>
            <a:off x="1520190" y="2800350"/>
            <a:ext cx="8949690" cy="1200329"/>
          </a:xfrm>
          <a:prstGeom prst="rect">
            <a:avLst/>
          </a:prstGeom>
          <a:noFill/>
        </p:spPr>
        <p:txBody>
          <a:bodyPr wrap="square" rtlCol="0">
            <a:spAutoFit/>
          </a:bodyPr>
          <a:lstStyle/>
          <a:p>
            <a:r>
              <a:rPr lang="en-US" b="1" dirty="0"/>
              <a:t>This project will benefit our community and those we serve as the new free standing Convenient Care Clinic will provide additional space to expand services for both Convenient Care and our 102,000 square foot four-story medical building that currently houses both primary and specialty care physicians and advanced practice providers.</a:t>
            </a:r>
          </a:p>
        </p:txBody>
      </p:sp>
      <p:sp>
        <p:nvSpPr>
          <p:cNvPr id="4" name="TextBox 3">
            <a:extLst>
              <a:ext uri="{FF2B5EF4-FFF2-40B4-BE49-F238E27FC236}">
                <a16:creationId xmlns:a16="http://schemas.microsoft.com/office/drawing/2014/main" id="{0EAE4C50-F303-4BDB-83C5-E3A45C8B3EE6}"/>
              </a:ext>
            </a:extLst>
          </p:cNvPr>
          <p:cNvSpPr txBox="1"/>
          <p:nvPr/>
        </p:nvSpPr>
        <p:spPr>
          <a:xfrm>
            <a:off x="1520190" y="4446269"/>
            <a:ext cx="8629650" cy="923330"/>
          </a:xfrm>
          <a:prstGeom prst="rect">
            <a:avLst/>
          </a:prstGeom>
          <a:noFill/>
        </p:spPr>
        <p:txBody>
          <a:bodyPr wrap="square" rtlCol="0">
            <a:spAutoFit/>
          </a:bodyPr>
          <a:lstStyle/>
          <a:p>
            <a:r>
              <a:rPr lang="en-US" b="1" dirty="0"/>
              <a:t>Upon completion of this project, Graham Medical Group will have the additional space to increase the current annual volume of patients in our Canton Clinics from 87,200 visits in FY23 to 95, 212 visits in FY24. This will result in a 9.2% increase overall.</a:t>
            </a:r>
          </a:p>
        </p:txBody>
      </p:sp>
    </p:spTree>
    <p:extLst>
      <p:ext uri="{BB962C8B-B14F-4D97-AF65-F5344CB8AC3E}">
        <p14:creationId xmlns:p14="http://schemas.microsoft.com/office/powerpoint/2010/main" val="192303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a:extLst>
              <a:ext uri="{FF2B5EF4-FFF2-40B4-BE49-F238E27FC236}">
                <a16:creationId xmlns:a16="http://schemas.microsoft.com/office/drawing/2014/main" id="{364CFD90-D0E1-4BC3-9D8B-7503E2632C39}"/>
              </a:ext>
              <a:ext uri="{C183D7F6-B498-43B3-948B-1728B52AA6E4}">
                <adec:decorative xmlns:adec="http://schemas.microsoft.com/office/drawing/2017/decorative" val="1"/>
              </a:ext>
            </a:extLst>
          </p:cNvPr>
          <p:cNvSpPr/>
          <p:nvPr/>
        </p:nvSpPr>
        <p:spPr>
          <a:xfrm>
            <a:off x="4111626" y="1720850"/>
            <a:ext cx="3968750" cy="39687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27180" cy="6370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tx1">
                    <a:lumMod val="75000"/>
                    <a:lumOff val="25000"/>
                  </a:schemeClr>
                </a:solidFill>
              </a:rPr>
              <a:t>Project Development &amp; Timeline</a:t>
            </a:r>
            <a:br>
              <a:rPr lang="en-US" sz="2800" dirty="0">
                <a:solidFill>
                  <a:schemeClr val="tx1">
                    <a:lumMod val="75000"/>
                    <a:lumOff val="25000"/>
                  </a:schemeClr>
                </a:solidFill>
              </a:rPr>
            </a:br>
            <a:r>
              <a:rPr lang="en-US" sz="2200" b="1" dirty="0">
                <a:solidFill>
                  <a:schemeClr val="tx1">
                    <a:lumMod val="75000"/>
                    <a:lumOff val="25000"/>
                  </a:schemeClr>
                </a:solidFill>
              </a:rPr>
              <a:t>Free Standing Convenient Care</a:t>
            </a: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D6178536-4D8A-4FF2-BBDC-4B3E7E0FCF26}"/>
              </a:ext>
              <a:ext uri="{C183D7F6-B498-43B3-948B-1728B52AA6E4}">
                <adec:decorative xmlns:adec="http://schemas.microsoft.com/office/drawing/2017/decorative" val="1"/>
              </a:ext>
            </a:extLst>
          </p:cNvPr>
          <p:cNvSpPr/>
          <p:nvPr/>
        </p:nvSpPr>
        <p:spPr>
          <a:xfrm>
            <a:off x="6943725" y="1613877"/>
            <a:ext cx="4071621"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SPECIFICATIONS, </a:t>
            </a:r>
          </a:p>
          <a:p>
            <a:pPr algn="ctr"/>
            <a:r>
              <a:rPr lang="en-US" sz="1400" b="1" dirty="0">
                <a:solidFill>
                  <a:schemeClr val="tx1"/>
                </a:solidFill>
              </a:rPr>
              <a:t>NEEDS</a:t>
            </a:r>
            <a:r>
              <a:rPr lang="en-US" sz="1200" b="1" dirty="0">
                <a:solidFill>
                  <a:schemeClr val="tx1"/>
                </a:solidFill>
              </a:rPr>
              <a:t> </a:t>
            </a:r>
            <a:r>
              <a:rPr lang="en-US" sz="1400" b="1" dirty="0">
                <a:solidFill>
                  <a:schemeClr val="tx1"/>
                </a:solidFill>
              </a:rPr>
              <a:t>ASSESSMENT &amp; </a:t>
            </a:r>
          </a:p>
          <a:p>
            <a:pPr algn="ctr"/>
            <a:r>
              <a:rPr lang="en-US" sz="1400" b="1" dirty="0">
                <a:solidFill>
                  <a:schemeClr val="tx1"/>
                </a:solidFill>
              </a:rPr>
              <a:t>REGULATORY REQUIREMENTS</a:t>
            </a:r>
          </a:p>
        </p:txBody>
      </p:sp>
      <p:sp>
        <p:nvSpPr>
          <p:cNvPr id="15" name="Oval 14">
            <a:extLst>
              <a:ext uri="{FF2B5EF4-FFF2-40B4-BE49-F238E27FC236}">
                <a16:creationId xmlns:a16="http://schemas.microsoft.com/office/drawing/2014/main" id="{416F1356-9015-4B5C-9C64-3C1D963E5F59}"/>
              </a:ext>
              <a:ext uri="{C183D7F6-B498-43B3-948B-1728B52AA6E4}">
                <adec:decorative xmlns:adec="http://schemas.microsoft.com/office/drawing/2017/decorative" val="1"/>
              </a:ext>
            </a:extLst>
          </p:cNvPr>
          <p:cNvSpPr/>
          <p:nvPr/>
        </p:nvSpPr>
        <p:spPr>
          <a:xfrm>
            <a:off x="6832600" y="151447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EB7F2E37-0ACF-4E8A-9C1D-EC5B65BA2906}"/>
              </a:ext>
              <a:ext uri="{C183D7F6-B498-43B3-948B-1728B52AA6E4}">
                <adec:decorative xmlns:adec="http://schemas.microsoft.com/office/drawing/2017/decorative" val="1"/>
              </a:ext>
            </a:extLst>
          </p:cNvPr>
          <p:cNvSpPr/>
          <p:nvPr/>
        </p:nvSpPr>
        <p:spPr>
          <a:xfrm>
            <a:off x="7704455" y="3334727"/>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DESIGN PHASE</a:t>
            </a:r>
          </a:p>
        </p:txBody>
      </p:sp>
      <p:sp>
        <p:nvSpPr>
          <p:cNvPr id="20" name="Oval 19">
            <a:extLst>
              <a:ext uri="{FF2B5EF4-FFF2-40B4-BE49-F238E27FC236}">
                <a16:creationId xmlns:a16="http://schemas.microsoft.com/office/drawing/2014/main" id="{88F812F5-70AF-4FBD-80D9-D59B3C456D5E}"/>
              </a:ext>
              <a:ext uri="{C183D7F6-B498-43B3-948B-1728B52AA6E4}">
                <adec:decorative xmlns:adec="http://schemas.microsoft.com/office/drawing/2017/decorative" val="1"/>
              </a:ext>
            </a:extLst>
          </p:cNvPr>
          <p:cNvSpPr/>
          <p:nvPr/>
        </p:nvSpPr>
        <p:spPr>
          <a:xfrm>
            <a:off x="7490264" y="323532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952C5002-7E64-4069-ACA0-6876E54A9B46}"/>
              </a:ext>
              <a:ext uri="{C183D7F6-B498-43B3-948B-1728B52AA6E4}">
                <adec:decorative xmlns:adec="http://schemas.microsoft.com/office/drawing/2017/decorative" val="1"/>
              </a:ext>
            </a:extLst>
          </p:cNvPr>
          <p:cNvSpPr/>
          <p:nvPr/>
        </p:nvSpPr>
        <p:spPr>
          <a:xfrm>
            <a:off x="6943725" y="5154978"/>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  </a:t>
            </a:r>
            <a:r>
              <a:rPr lang="en-US" sz="1600" b="1" dirty="0">
                <a:solidFill>
                  <a:schemeClr val="tx1"/>
                </a:solidFill>
              </a:rPr>
              <a:t>PERMITS &amp;</a:t>
            </a:r>
          </a:p>
          <a:p>
            <a:pPr algn="ctr"/>
            <a:r>
              <a:rPr lang="en-US" sz="1600" b="1" dirty="0">
                <a:solidFill>
                  <a:schemeClr val="tx1"/>
                </a:solidFill>
              </a:rPr>
              <a:t>  CONSTRUCTION </a:t>
            </a:r>
          </a:p>
        </p:txBody>
      </p:sp>
      <p:sp>
        <p:nvSpPr>
          <p:cNvPr id="22" name="Oval 21">
            <a:extLst>
              <a:ext uri="{FF2B5EF4-FFF2-40B4-BE49-F238E27FC236}">
                <a16:creationId xmlns:a16="http://schemas.microsoft.com/office/drawing/2014/main" id="{A49C5F3A-6F0D-4A0F-AE6E-92F342C22ACD}"/>
              </a:ext>
              <a:ext uri="{C183D7F6-B498-43B3-948B-1728B52AA6E4}">
                <adec:decorative xmlns:adec="http://schemas.microsoft.com/office/drawing/2017/decorative" val="1"/>
              </a:ext>
            </a:extLst>
          </p:cNvPr>
          <p:cNvSpPr/>
          <p:nvPr/>
        </p:nvSpPr>
        <p:spPr>
          <a:xfrm>
            <a:off x="6832600" y="5055576"/>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Rounded Corners 24">
            <a:extLst>
              <a:ext uri="{FF2B5EF4-FFF2-40B4-BE49-F238E27FC236}">
                <a16:creationId xmlns:a16="http://schemas.microsoft.com/office/drawing/2014/main" id="{94A75A79-A67A-4A23-8588-7FC5EB9A5183}"/>
              </a:ext>
              <a:ext uri="{C183D7F6-B498-43B3-948B-1728B52AA6E4}">
                <adec:decorative xmlns:adec="http://schemas.microsoft.com/office/drawing/2017/decorative" val="1"/>
              </a:ext>
            </a:extLst>
          </p:cNvPr>
          <p:cNvSpPr/>
          <p:nvPr/>
        </p:nvSpPr>
        <p:spPr>
          <a:xfrm>
            <a:off x="1484630" y="1613877"/>
            <a:ext cx="3660775" cy="84037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FINANICAL ANALYSIS</a:t>
            </a:r>
          </a:p>
          <a:p>
            <a:pPr algn="ctr"/>
            <a:r>
              <a:rPr lang="en-US" sz="1600" b="1" dirty="0">
                <a:solidFill>
                  <a:schemeClr val="tx1"/>
                </a:solidFill>
              </a:rPr>
              <a:t>&amp;</a:t>
            </a:r>
          </a:p>
          <a:p>
            <a:pPr algn="ctr"/>
            <a:r>
              <a:rPr lang="en-US" sz="1600" b="1" dirty="0">
                <a:solidFill>
                  <a:schemeClr val="tx1"/>
                </a:solidFill>
              </a:rPr>
              <a:t>APPROVAL PROCESS</a:t>
            </a:r>
          </a:p>
        </p:txBody>
      </p:sp>
      <p:sp>
        <p:nvSpPr>
          <p:cNvPr id="26" name="Oval 25">
            <a:extLst>
              <a:ext uri="{FF2B5EF4-FFF2-40B4-BE49-F238E27FC236}">
                <a16:creationId xmlns:a16="http://schemas.microsoft.com/office/drawing/2014/main" id="{BBC62739-FA35-49F8-8929-743B31F55A69}"/>
              </a:ext>
              <a:ext uri="{C183D7F6-B498-43B3-948B-1728B52AA6E4}">
                <adec:decorative xmlns:adec="http://schemas.microsoft.com/office/drawing/2017/decorative" val="1"/>
              </a:ext>
            </a:extLst>
          </p:cNvPr>
          <p:cNvSpPr/>
          <p:nvPr/>
        </p:nvSpPr>
        <p:spPr>
          <a:xfrm>
            <a:off x="4419600" y="151447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71BB375D-5EE6-4428-9817-2C7DB6B94332}"/>
              </a:ext>
              <a:ext uri="{C183D7F6-B498-43B3-948B-1728B52AA6E4}">
                <adec:decorative xmlns:adec="http://schemas.microsoft.com/office/drawing/2017/decorative" val="1"/>
              </a:ext>
            </a:extLst>
          </p:cNvPr>
          <p:cNvSpPr/>
          <p:nvPr/>
        </p:nvSpPr>
        <p:spPr>
          <a:xfrm>
            <a:off x="320040" y="3334727"/>
            <a:ext cx="417893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STAFFING/WORKFLOW WITH</a:t>
            </a:r>
          </a:p>
          <a:p>
            <a:pPr algn="ctr"/>
            <a:r>
              <a:rPr lang="en-US" sz="1600" b="1" dirty="0">
                <a:solidFill>
                  <a:schemeClr val="tx1"/>
                </a:solidFill>
              </a:rPr>
              <a:t>MOVE DATE IN JULY 2023</a:t>
            </a:r>
          </a:p>
        </p:txBody>
      </p:sp>
      <p:sp>
        <p:nvSpPr>
          <p:cNvPr id="28" name="Oval 27">
            <a:extLst>
              <a:ext uri="{FF2B5EF4-FFF2-40B4-BE49-F238E27FC236}">
                <a16:creationId xmlns:a16="http://schemas.microsoft.com/office/drawing/2014/main" id="{B3A511B7-C7F3-4107-9962-1E10D2E087DD}"/>
              </a:ext>
              <a:ext uri="{C183D7F6-B498-43B3-948B-1728B52AA6E4}">
                <adec:decorative xmlns:adec="http://schemas.microsoft.com/office/drawing/2017/decorative" val="1"/>
              </a:ext>
            </a:extLst>
          </p:cNvPr>
          <p:cNvSpPr/>
          <p:nvPr/>
        </p:nvSpPr>
        <p:spPr>
          <a:xfrm>
            <a:off x="3670300" y="323532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D4D7D4B6-62C2-45AB-89A5-3A41DA021FD2}"/>
              </a:ext>
              <a:ext uri="{C183D7F6-B498-43B3-948B-1728B52AA6E4}">
                <adec:decorative xmlns:adec="http://schemas.microsoft.com/office/drawing/2017/decorative" val="1"/>
              </a:ext>
            </a:extLst>
          </p:cNvPr>
          <p:cNvSpPr/>
          <p:nvPr/>
        </p:nvSpPr>
        <p:spPr>
          <a:xfrm>
            <a:off x="1587500" y="5154978"/>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FURNITURE, FIXTURES &amp; </a:t>
            </a:r>
          </a:p>
          <a:p>
            <a:pPr algn="ctr"/>
            <a:r>
              <a:rPr lang="en-US" sz="1600" b="1" dirty="0">
                <a:solidFill>
                  <a:schemeClr val="tx1"/>
                </a:solidFill>
              </a:rPr>
              <a:t>EQUIPMENT</a:t>
            </a:r>
          </a:p>
        </p:txBody>
      </p:sp>
      <p:sp>
        <p:nvSpPr>
          <p:cNvPr id="30" name="Oval 29">
            <a:extLst>
              <a:ext uri="{FF2B5EF4-FFF2-40B4-BE49-F238E27FC236}">
                <a16:creationId xmlns:a16="http://schemas.microsoft.com/office/drawing/2014/main" id="{83902602-D4BC-4D44-AC14-BB55A86C5D06}"/>
              </a:ext>
              <a:ext uri="{C183D7F6-B498-43B3-948B-1728B52AA6E4}">
                <adec:decorative xmlns:adec="http://schemas.microsoft.com/office/drawing/2017/decorative" val="1"/>
              </a:ext>
            </a:extLst>
          </p:cNvPr>
          <p:cNvSpPr/>
          <p:nvPr/>
        </p:nvSpPr>
        <p:spPr>
          <a:xfrm>
            <a:off x="4419600" y="5055576"/>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4" name="Freeform 1676" descr="Icon of check box. ">
            <a:extLst>
              <a:ext uri="{FF2B5EF4-FFF2-40B4-BE49-F238E27FC236}">
                <a16:creationId xmlns:a16="http://schemas.microsoft.com/office/drawing/2014/main" id="{6FB02354-C73F-4DCF-8004-E9CCA66963EA}"/>
              </a:ext>
            </a:extLst>
          </p:cNvPr>
          <p:cNvSpPr>
            <a:spLocks noEditPoints="1"/>
          </p:cNvSpPr>
          <p:nvPr/>
        </p:nvSpPr>
        <p:spPr bwMode="auto">
          <a:xfrm>
            <a:off x="7129621" y="1811496"/>
            <a:ext cx="345758" cy="345758"/>
          </a:xfrm>
          <a:custGeom>
            <a:avLst/>
            <a:gdLst>
              <a:gd name="T0" fmla="*/ 374 w 719"/>
              <a:gd name="T1" fmla="*/ 267 h 719"/>
              <a:gd name="T2" fmla="*/ 366 w 719"/>
              <a:gd name="T3" fmla="*/ 263 h 719"/>
              <a:gd name="T4" fmla="*/ 362 w 719"/>
              <a:gd name="T5" fmla="*/ 254 h 719"/>
              <a:gd name="T6" fmla="*/ 366 w 719"/>
              <a:gd name="T7" fmla="*/ 247 h 719"/>
              <a:gd name="T8" fmla="*/ 374 w 719"/>
              <a:gd name="T9" fmla="*/ 243 h 719"/>
              <a:gd name="T10" fmla="*/ 621 w 719"/>
              <a:gd name="T11" fmla="*/ 244 h 719"/>
              <a:gd name="T12" fmla="*/ 627 w 719"/>
              <a:gd name="T13" fmla="*/ 250 h 719"/>
              <a:gd name="T14" fmla="*/ 627 w 719"/>
              <a:gd name="T15" fmla="*/ 260 h 719"/>
              <a:gd name="T16" fmla="*/ 621 w 719"/>
              <a:gd name="T17" fmla="*/ 265 h 719"/>
              <a:gd name="T18" fmla="*/ 616 w 719"/>
              <a:gd name="T19" fmla="*/ 528 h 719"/>
              <a:gd name="T20" fmla="*/ 370 w 719"/>
              <a:gd name="T21" fmla="*/ 527 h 719"/>
              <a:gd name="T22" fmla="*/ 363 w 719"/>
              <a:gd name="T23" fmla="*/ 521 h 719"/>
              <a:gd name="T24" fmla="*/ 363 w 719"/>
              <a:gd name="T25" fmla="*/ 512 h 719"/>
              <a:gd name="T26" fmla="*/ 370 w 719"/>
              <a:gd name="T27" fmla="*/ 505 h 719"/>
              <a:gd name="T28" fmla="*/ 616 w 719"/>
              <a:gd name="T29" fmla="*/ 504 h 719"/>
              <a:gd name="T30" fmla="*/ 625 w 719"/>
              <a:gd name="T31" fmla="*/ 507 h 719"/>
              <a:gd name="T32" fmla="*/ 628 w 719"/>
              <a:gd name="T33" fmla="*/ 516 h 719"/>
              <a:gd name="T34" fmla="*/ 625 w 719"/>
              <a:gd name="T35" fmla="*/ 525 h 719"/>
              <a:gd name="T36" fmla="*/ 616 w 719"/>
              <a:gd name="T37" fmla="*/ 528 h 719"/>
              <a:gd name="T38" fmla="*/ 171 w 719"/>
              <a:gd name="T39" fmla="*/ 279 h 719"/>
              <a:gd name="T40" fmla="*/ 164 w 719"/>
              <a:gd name="T41" fmla="*/ 282 h 719"/>
              <a:gd name="T42" fmla="*/ 155 w 719"/>
              <a:gd name="T43" fmla="*/ 279 h 719"/>
              <a:gd name="T44" fmla="*/ 92 w 719"/>
              <a:gd name="T45" fmla="*/ 214 h 719"/>
              <a:gd name="T46" fmla="*/ 92 w 719"/>
              <a:gd name="T47" fmla="*/ 205 h 719"/>
              <a:gd name="T48" fmla="*/ 98 w 719"/>
              <a:gd name="T49" fmla="*/ 198 h 719"/>
              <a:gd name="T50" fmla="*/ 107 w 719"/>
              <a:gd name="T51" fmla="*/ 198 h 719"/>
              <a:gd name="T52" fmla="*/ 164 w 719"/>
              <a:gd name="T53" fmla="*/ 253 h 719"/>
              <a:gd name="T54" fmla="*/ 309 w 719"/>
              <a:gd name="T55" fmla="*/ 109 h 719"/>
              <a:gd name="T56" fmla="*/ 318 w 719"/>
              <a:gd name="T57" fmla="*/ 109 h 719"/>
              <a:gd name="T58" fmla="*/ 325 w 719"/>
              <a:gd name="T59" fmla="*/ 114 h 719"/>
              <a:gd name="T60" fmla="*/ 325 w 719"/>
              <a:gd name="T61" fmla="*/ 124 h 719"/>
              <a:gd name="T62" fmla="*/ 323 w 719"/>
              <a:gd name="T63" fmla="*/ 414 h 719"/>
              <a:gd name="T64" fmla="*/ 168 w 719"/>
              <a:gd name="T65" fmla="*/ 568 h 719"/>
              <a:gd name="T66" fmla="*/ 158 w 719"/>
              <a:gd name="T67" fmla="*/ 568 h 719"/>
              <a:gd name="T68" fmla="*/ 94 w 719"/>
              <a:gd name="T69" fmla="*/ 505 h 719"/>
              <a:gd name="T70" fmla="*/ 91 w 719"/>
              <a:gd name="T71" fmla="*/ 497 h 719"/>
              <a:gd name="T72" fmla="*/ 94 w 719"/>
              <a:gd name="T73" fmla="*/ 488 h 719"/>
              <a:gd name="T74" fmla="*/ 103 w 719"/>
              <a:gd name="T75" fmla="*/ 485 h 719"/>
              <a:gd name="T76" fmla="*/ 111 w 719"/>
              <a:gd name="T77" fmla="*/ 488 h 719"/>
              <a:gd name="T78" fmla="*/ 306 w 719"/>
              <a:gd name="T79" fmla="*/ 397 h 719"/>
              <a:gd name="T80" fmla="*/ 314 w 719"/>
              <a:gd name="T81" fmla="*/ 394 h 719"/>
              <a:gd name="T82" fmla="*/ 323 w 719"/>
              <a:gd name="T83" fmla="*/ 398 h 719"/>
              <a:gd name="T84" fmla="*/ 326 w 719"/>
              <a:gd name="T85" fmla="*/ 406 h 719"/>
              <a:gd name="T86" fmla="*/ 323 w 719"/>
              <a:gd name="T87" fmla="*/ 414 h 719"/>
              <a:gd name="T88" fmla="*/ 12 w 719"/>
              <a:gd name="T89" fmla="*/ 0 h 719"/>
              <a:gd name="T90" fmla="*/ 3 w 719"/>
              <a:gd name="T91" fmla="*/ 5 h 719"/>
              <a:gd name="T92" fmla="*/ 0 w 719"/>
              <a:gd name="T93" fmla="*/ 13 h 719"/>
              <a:gd name="T94" fmla="*/ 1 w 719"/>
              <a:gd name="T95" fmla="*/ 713 h 719"/>
              <a:gd name="T96" fmla="*/ 8 w 719"/>
              <a:gd name="T97" fmla="*/ 719 h 719"/>
              <a:gd name="T98" fmla="*/ 707 w 719"/>
              <a:gd name="T99" fmla="*/ 719 h 719"/>
              <a:gd name="T100" fmla="*/ 716 w 719"/>
              <a:gd name="T101" fmla="*/ 716 h 719"/>
              <a:gd name="T102" fmla="*/ 719 w 719"/>
              <a:gd name="T103" fmla="*/ 707 h 719"/>
              <a:gd name="T104" fmla="*/ 718 w 719"/>
              <a:gd name="T105" fmla="*/ 8 h 719"/>
              <a:gd name="T106" fmla="*/ 711 w 719"/>
              <a:gd name="T107"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19" h="719">
                <a:moveTo>
                  <a:pt x="616" y="267"/>
                </a:moveTo>
                <a:lnTo>
                  <a:pt x="374" y="267"/>
                </a:lnTo>
                <a:lnTo>
                  <a:pt x="370" y="265"/>
                </a:lnTo>
                <a:lnTo>
                  <a:pt x="366" y="263"/>
                </a:lnTo>
                <a:lnTo>
                  <a:pt x="363" y="260"/>
                </a:lnTo>
                <a:lnTo>
                  <a:pt x="362" y="254"/>
                </a:lnTo>
                <a:lnTo>
                  <a:pt x="363" y="250"/>
                </a:lnTo>
                <a:lnTo>
                  <a:pt x="366" y="247"/>
                </a:lnTo>
                <a:lnTo>
                  <a:pt x="370" y="244"/>
                </a:lnTo>
                <a:lnTo>
                  <a:pt x="374" y="243"/>
                </a:lnTo>
                <a:lnTo>
                  <a:pt x="616" y="243"/>
                </a:lnTo>
                <a:lnTo>
                  <a:pt x="621" y="244"/>
                </a:lnTo>
                <a:lnTo>
                  <a:pt x="625" y="247"/>
                </a:lnTo>
                <a:lnTo>
                  <a:pt x="627" y="250"/>
                </a:lnTo>
                <a:lnTo>
                  <a:pt x="628" y="254"/>
                </a:lnTo>
                <a:lnTo>
                  <a:pt x="627" y="260"/>
                </a:lnTo>
                <a:lnTo>
                  <a:pt x="625" y="263"/>
                </a:lnTo>
                <a:lnTo>
                  <a:pt x="621" y="265"/>
                </a:lnTo>
                <a:lnTo>
                  <a:pt x="616" y="267"/>
                </a:lnTo>
                <a:close/>
                <a:moveTo>
                  <a:pt x="616" y="528"/>
                </a:moveTo>
                <a:lnTo>
                  <a:pt x="374" y="528"/>
                </a:lnTo>
                <a:lnTo>
                  <a:pt x="370" y="527"/>
                </a:lnTo>
                <a:lnTo>
                  <a:pt x="366" y="525"/>
                </a:lnTo>
                <a:lnTo>
                  <a:pt x="363" y="521"/>
                </a:lnTo>
                <a:lnTo>
                  <a:pt x="362" y="516"/>
                </a:lnTo>
                <a:lnTo>
                  <a:pt x="363" y="512"/>
                </a:lnTo>
                <a:lnTo>
                  <a:pt x="366" y="507"/>
                </a:lnTo>
                <a:lnTo>
                  <a:pt x="370" y="505"/>
                </a:lnTo>
                <a:lnTo>
                  <a:pt x="374" y="504"/>
                </a:lnTo>
                <a:lnTo>
                  <a:pt x="616" y="504"/>
                </a:lnTo>
                <a:lnTo>
                  <a:pt x="621" y="505"/>
                </a:lnTo>
                <a:lnTo>
                  <a:pt x="625" y="507"/>
                </a:lnTo>
                <a:lnTo>
                  <a:pt x="627" y="512"/>
                </a:lnTo>
                <a:lnTo>
                  <a:pt x="628" y="516"/>
                </a:lnTo>
                <a:lnTo>
                  <a:pt x="627" y="521"/>
                </a:lnTo>
                <a:lnTo>
                  <a:pt x="625" y="525"/>
                </a:lnTo>
                <a:lnTo>
                  <a:pt x="621" y="527"/>
                </a:lnTo>
                <a:lnTo>
                  <a:pt x="616" y="528"/>
                </a:lnTo>
                <a:close/>
                <a:moveTo>
                  <a:pt x="323" y="127"/>
                </a:moveTo>
                <a:lnTo>
                  <a:pt x="171" y="279"/>
                </a:lnTo>
                <a:lnTo>
                  <a:pt x="168" y="282"/>
                </a:lnTo>
                <a:lnTo>
                  <a:pt x="164" y="282"/>
                </a:lnTo>
                <a:lnTo>
                  <a:pt x="158" y="282"/>
                </a:lnTo>
                <a:lnTo>
                  <a:pt x="155" y="279"/>
                </a:lnTo>
                <a:lnTo>
                  <a:pt x="94" y="218"/>
                </a:lnTo>
                <a:lnTo>
                  <a:pt x="92" y="214"/>
                </a:lnTo>
                <a:lnTo>
                  <a:pt x="91" y="209"/>
                </a:lnTo>
                <a:lnTo>
                  <a:pt x="92" y="205"/>
                </a:lnTo>
                <a:lnTo>
                  <a:pt x="94" y="201"/>
                </a:lnTo>
                <a:lnTo>
                  <a:pt x="98" y="198"/>
                </a:lnTo>
                <a:lnTo>
                  <a:pt x="103" y="197"/>
                </a:lnTo>
                <a:lnTo>
                  <a:pt x="107" y="198"/>
                </a:lnTo>
                <a:lnTo>
                  <a:pt x="111" y="201"/>
                </a:lnTo>
                <a:lnTo>
                  <a:pt x="164" y="253"/>
                </a:lnTo>
                <a:lnTo>
                  <a:pt x="306" y="111"/>
                </a:lnTo>
                <a:lnTo>
                  <a:pt x="309" y="109"/>
                </a:lnTo>
                <a:lnTo>
                  <a:pt x="314" y="108"/>
                </a:lnTo>
                <a:lnTo>
                  <a:pt x="318" y="109"/>
                </a:lnTo>
                <a:lnTo>
                  <a:pt x="323" y="111"/>
                </a:lnTo>
                <a:lnTo>
                  <a:pt x="325" y="114"/>
                </a:lnTo>
                <a:lnTo>
                  <a:pt x="326" y="119"/>
                </a:lnTo>
                <a:lnTo>
                  <a:pt x="325" y="124"/>
                </a:lnTo>
                <a:lnTo>
                  <a:pt x="323" y="127"/>
                </a:lnTo>
                <a:close/>
                <a:moveTo>
                  <a:pt x="323" y="414"/>
                </a:moveTo>
                <a:lnTo>
                  <a:pt x="171" y="565"/>
                </a:lnTo>
                <a:lnTo>
                  <a:pt x="168" y="568"/>
                </a:lnTo>
                <a:lnTo>
                  <a:pt x="164" y="569"/>
                </a:lnTo>
                <a:lnTo>
                  <a:pt x="158" y="568"/>
                </a:lnTo>
                <a:lnTo>
                  <a:pt x="155" y="565"/>
                </a:lnTo>
                <a:lnTo>
                  <a:pt x="94" y="505"/>
                </a:lnTo>
                <a:lnTo>
                  <a:pt x="92" y="502"/>
                </a:lnTo>
                <a:lnTo>
                  <a:pt x="91" y="497"/>
                </a:lnTo>
                <a:lnTo>
                  <a:pt x="92" y="493"/>
                </a:lnTo>
                <a:lnTo>
                  <a:pt x="94" y="488"/>
                </a:lnTo>
                <a:lnTo>
                  <a:pt x="98" y="486"/>
                </a:lnTo>
                <a:lnTo>
                  <a:pt x="103" y="485"/>
                </a:lnTo>
                <a:lnTo>
                  <a:pt x="107" y="486"/>
                </a:lnTo>
                <a:lnTo>
                  <a:pt x="111" y="488"/>
                </a:lnTo>
                <a:lnTo>
                  <a:pt x="164" y="540"/>
                </a:lnTo>
                <a:lnTo>
                  <a:pt x="306" y="397"/>
                </a:lnTo>
                <a:lnTo>
                  <a:pt x="309" y="395"/>
                </a:lnTo>
                <a:lnTo>
                  <a:pt x="314" y="394"/>
                </a:lnTo>
                <a:lnTo>
                  <a:pt x="318" y="395"/>
                </a:lnTo>
                <a:lnTo>
                  <a:pt x="323" y="398"/>
                </a:lnTo>
                <a:lnTo>
                  <a:pt x="325" y="401"/>
                </a:lnTo>
                <a:lnTo>
                  <a:pt x="326" y="406"/>
                </a:lnTo>
                <a:lnTo>
                  <a:pt x="325" y="410"/>
                </a:lnTo>
                <a:lnTo>
                  <a:pt x="323" y="414"/>
                </a:lnTo>
                <a:close/>
                <a:moveTo>
                  <a:pt x="707" y="0"/>
                </a:moveTo>
                <a:lnTo>
                  <a:pt x="12" y="0"/>
                </a:lnTo>
                <a:lnTo>
                  <a:pt x="8" y="2"/>
                </a:lnTo>
                <a:lnTo>
                  <a:pt x="3" y="5"/>
                </a:lnTo>
                <a:lnTo>
                  <a:pt x="1" y="8"/>
                </a:lnTo>
                <a:lnTo>
                  <a:pt x="0" y="13"/>
                </a:lnTo>
                <a:lnTo>
                  <a:pt x="0" y="707"/>
                </a:lnTo>
                <a:lnTo>
                  <a:pt x="1" y="713"/>
                </a:lnTo>
                <a:lnTo>
                  <a:pt x="3"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42" name="Freeform 4346" descr="Icon of box and whisker chart. ">
            <a:extLst>
              <a:ext uri="{FF2B5EF4-FFF2-40B4-BE49-F238E27FC236}">
                <a16:creationId xmlns:a16="http://schemas.microsoft.com/office/drawing/2014/main" id="{D131817A-5B27-4718-8BAC-45C9CEDA45D9}"/>
              </a:ext>
            </a:extLst>
          </p:cNvPr>
          <p:cNvSpPr>
            <a:spLocks noEditPoints="1"/>
          </p:cNvSpPr>
          <p:nvPr/>
        </p:nvSpPr>
        <p:spPr bwMode="auto">
          <a:xfrm>
            <a:off x="3967321" y="3532346"/>
            <a:ext cx="345758" cy="345758"/>
          </a:xfrm>
          <a:custGeom>
            <a:avLst/>
            <a:gdLst>
              <a:gd name="T0" fmla="*/ 706 w 898"/>
              <a:gd name="T1" fmla="*/ 479 h 898"/>
              <a:gd name="T2" fmla="*/ 652 w 898"/>
              <a:gd name="T3" fmla="*/ 556 h 898"/>
              <a:gd name="T4" fmla="*/ 632 w 898"/>
              <a:gd name="T5" fmla="*/ 551 h 898"/>
              <a:gd name="T6" fmla="*/ 576 w 898"/>
              <a:gd name="T7" fmla="*/ 477 h 898"/>
              <a:gd name="T8" fmla="*/ 571 w 898"/>
              <a:gd name="T9" fmla="*/ 398 h 898"/>
              <a:gd name="T10" fmla="*/ 628 w 898"/>
              <a:gd name="T11" fmla="*/ 129 h 898"/>
              <a:gd name="T12" fmla="*/ 643 w 898"/>
              <a:gd name="T13" fmla="*/ 114 h 898"/>
              <a:gd name="T14" fmla="*/ 658 w 898"/>
              <a:gd name="T15" fmla="*/ 129 h 898"/>
              <a:gd name="T16" fmla="*/ 717 w 898"/>
              <a:gd name="T17" fmla="*/ 398 h 898"/>
              <a:gd name="T18" fmla="*/ 621 w 898"/>
              <a:gd name="T19" fmla="*/ 758 h 898"/>
              <a:gd name="T20" fmla="*/ 589 w 898"/>
              <a:gd name="T21" fmla="*/ 727 h 898"/>
              <a:gd name="T22" fmla="*/ 589 w 898"/>
              <a:gd name="T23" fmla="*/ 680 h 898"/>
              <a:gd name="T24" fmla="*/ 621 w 898"/>
              <a:gd name="T25" fmla="*/ 648 h 898"/>
              <a:gd name="T26" fmla="*/ 667 w 898"/>
              <a:gd name="T27" fmla="*/ 648 h 898"/>
              <a:gd name="T28" fmla="*/ 699 w 898"/>
              <a:gd name="T29" fmla="*/ 680 h 898"/>
              <a:gd name="T30" fmla="*/ 699 w 898"/>
              <a:gd name="T31" fmla="*/ 727 h 898"/>
              <a:gd name="T32" fmla="*/ 667 w 898"/>
              <a:gd name="T33" fmla="*/ 758 h 898"/>
              <a:gd name="T34" fmla="*/ 536 w 898"/>
              <a:gd name="T35" fmla="*/ 294 h 898"/>
              <a:gd name="T36" fmla="*/ 479 w 898"/>
              <a:gd name="T37" fmla="*/ 546 h 898"/>
              <a:gd name="T38" fmla="*/ 461 w 898"/>
              <a:gd name="T39" fmla="*/ 558 h 898"/>
              <a:gd name="T40" fmla="*/ 450 w 898"/>
              <a:gd name="T41" fmla="*/ 299 h 898"/>
              <a:gd name="T42" fmla="*/ 390 w 898"/>
              <a:gd name="T43" fmla="*/ 287 h 898"/>
              <a:gd name="T44" fmla="*/ 398 w 898"/>
              <a:gd name="T45" fmla="*/ 211 h 898"/>
              <a:gd name="T46" fmla="*/ 454 w 898"/>
              <a:gd name="T47" fmla="*/ 118 h 898"/>
              <a:gd name="T48" fmla="*/ 475 w 898"/>
              <a:gd name="T49" fmla="*/ 118 h 898"/>
              <a:gd name="T50" fmla="*/ 530 w 898"/>
              <a:gd name="T51" fmla="*/ 211 h 898"/>
              <a:gd name="T52" fmla="*/ 465 w 898"/>
              <a:gd name="T53" fmla="*/ 763 h 898"/>
              <a:gd name="T54" fmla="*/ 422 w 898"/>
              <a:gd name="T55" fmla="*/ 745 h 898"/>
              <a:gd name="T56" fmla="*/ 405 w 898"/>
              <a:gd name="T57" fmla="*/ 703 h 898"/>
              <a:gd name="T58" fmla="*/ 422 w 898"/>
              <a:gd name="T59" fmla="*/ 661 h 898"/>
              <a:gd name="T60" fmla="*/ 465 w 898"/>
              <a:gd name="T61" fmla="*/ 643 h 898"/>
              <a:gd name="T62" fmla="*/ 506 w 898"/>
              <a:gd name="T63" fmla="*/ 661 h 898"/>
              <a:gd name="T64" fmla="*/ 525 w 898"/>
              <a:gd name="T65" fmla="*/ 703 h 898"/>
              <a:gd name="T66" fmla="*/ 506 w 898"/>
              <a:gd name="T67" fmla="*/ 745 h 898"/>
              <a:gd name="T68" fmla="*/ 465 w 898"/>
              <a:gd name="T69" fmla="*/ 763 h 898"/>
              <a:gd name="T70" fmla="*/ 318 w 898"/>
              <a:gd name="T71" fmla="*/ 419 h 898"/>
              <a:gd name="T72" fmla="*/ 263 w 898"/>
              <a:gd name="T73" fmla="*/ 556 h 898"/>
              <a:gd name="T74" fmla="*/ 242 w 898"/>
              <a:gd name="T75" fmla="*/ 551 h 898"/>
              <a:gd name="T76" fmla="*/ 186 w 898"/>
              <a:gd name="T77" fmla="*/ 417 h 898"/>
              <a:gd name="T78" fmla="*/ 181 w 898"/>
              <a:gd name="T79" fmla="*/ 339 h 898"/>
              <a:gd name="T80" fmla="*/ 240 w 898"/>
              <a:gd name="T81" fmla="*/ 129 h 898"/>
              <a:gd name="T82" fmla="*/ 255 w 898"/>
              <a:gd name="T83" fmla="*/ 114 h 898"/>
              <a:gd name="T84" fmla="*/ 270 w 898"/>
              <a:gd name="T85" fmla="*/ 129 h 898"/>
              <a:gd name="T86" fmla="*/ 329 w 898"/>
              <a:gd name="T87" fmla="*/ 339 h 898"/>
              <a:gd name="T88" fmla="*/ 231 w 898"/>
              <a:gd name="T89" fmla="*/ 758 h 898"/>
              <a:gd name="T90" fmla="*/ 200 w 898"/>
              <a:gd name="T91" fmla="*/ 727 h 898"/>
              <a:gd name="T92" fmla="*/ 200 w 898"/>
              <a:gd name="T93" fmla="*/ 680 h 898"/>
              <a:gd name="T94" fmla="*/ 231 w 898"/>
              <a:gd name="T95" fmla="*/ 648 h 898"/>
              <a:gd name="T96" fmla="*/ 278 w 898"/>
              <a:gd name="T97" fmla="*/ 648 h 898"/>
              <a:gd name="T98" fmla="*/ 311 w 898"/>
              <a:gd name="T99" fmla="*/ 680 h 898"/>
              <a:gd name="T100" fmla="*/ 311 w 898"/>
              <a:gd name="T101" fmla="*/ 727 h 898"/>
              <a:gd name="T102" fmla="*/ 278 w 898"/>
              <a:gd name="T103" fmla="*/ 758 h 898"/>
              <a:gd name="T104" fmla="*/ 10 w 898"/>
              <a:gd name="T105" fmla="*/ 2 h 898"/>
              <a:gd name="T106" fmla="*/ 1 w 898"/>
              <a:gd name="T107" fmla="*/ 886 h 898"/>
              <a:gd name="T108" fmla="*/ 883 w 898"/>
              <a:gd name="T109" fmla="*/ 898 h 898"/>
              <a:gd name="T110" fmla="*/ 898 w 898"/>
              <a:gd name="T111" fmla="*/ 883 h 898"/>
              <a:gd name="T112" fmla="*/ 886 w 898"/>
              <a:gd name="T11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8" h="898">
                <a:moveTo>
                  <a:pt x="718" y="464"/>
                </a:moveTo>
                <a:lnTo>
                  <a:pt x="718" y="467"/>
                </a:lnTo>
                <a:lnTo>
                  <a:pt x="717" y="470"/>
                </a:lnTo>
                <a:lnTo>
                  <a:pt x="716" y="472"/>
                </a:lnTo>
                <a:lnTo>
                  <a:pt x="714" y="474"/>
                </a:lnTo>
                <a:lnTo>
                  <a:pt x="712" y="477"/>
                </a:lnTo>
                <a:lnTo>
                  <a:pt x="710" y="478"/>
                </a:lnTo>
                <a:lnTo>
                  <a:pt x="706" y="479"/>
                </a:lnTo>
                <a:lnTo>
                  <a:pt x="703" y="479"/>
                </a:lnTo>
                <a:lnTo>
                  <a:pt x="658" y="479"/>
                </a:lnTo>
                <a:lnTo>
                  <a:pt x="658" y="543"/>
                </a:lnTo>
                <a:lnTo>
                  <a:pt x="658" y="546"/>
                </a:lnTo>
                <a:lnTo>
                  <a:pt x="657" y="549"/>
                </a:lnTo>
                <a:lnTo>
                  <a:pt x="656" y="551"/>
                </a:lnTo>
                <a:lnTo>
                  <a:pt x="654" y="554"/>
                </a:lnTo>
                <a:lnTo>
                  <a:pt x="652" y="556"/>
                </a:lnTo>
                <a:lnTo>
                  <a:pt x="650" y="557"/>
                </a:lnTo>
                <a:lnTo>
                  <a:pt x="647" y="558"/>
                </a:lnTo>
                <a:lnTo>
                  <a:pt x="643" y="558"/>
                </a:lnTo>
                <a:lnTo>
                  <a:pt x="641" y="558"/>
                </a:lnTo>
                <a:lnTo>
                  <a:pt x="638" y="557"/>
                </a:lnTo>
                <a:lnTo>
                  <a:pt x="636" y="556"/>
                </a:lnTo>
                <a:lnTo>
                  <a:pt x="634" y="554"/>
                </a:lnTo>
                <a:lnTo>
                  <a:pt x="632" y="551"/>
                </a:lnTo>
                <a:lnTo>
                  <a:pt x="631" y="549"/>
                </a:lnTo>
                <a:lnTo>
                  <a:pt x="629" y="546"/>
                </a:lnTo>
                <a:lnTo>
                  <a:pt x="628" y="543"/>
                </a:lnTo>
                <a:lnTo>
                  <a:pt x="628" y="479"/>
                </a:lnTo>
                <a:lnTo>
                  <a:pt x="583" y="479"/>
                </a:lnTo>
                <a:lnTo>
                  <a:pt x="581" y="479"/>
                </a:lnTo>
                <a:lnTo>
                  <a:pt x="578" y="478"/>
                </a:lnTo>
                <a:lnTo>
                  <a:pt x="576" y="477"/>
                </a:lnTo>
                <a:lnTo>
                  <a:pt x="574" y="474"/>
                </a:lnTo>
                <a:lnTo>
                  <a:pt x="572" y="472"/>
                </a:lnTo>
                <a:lnTo>
                  <a:pt x="571" y="470"/>
                </a:lnTo>
                <a:lnTo>
                  <a:pt x="570" y="467"/>
                </a:lnTo>
                <a:lnTo>
                  <a:pt x="570" y="464"/>
                </a:lnTo>
                <a:lnTo>
                  <a:pt x="570" y="404"/>
                </a:lnTo>
                <a:lnTo>
                  <a:pt x="570" y="402"/>
                </a:lnTo>
                <a:lnTo>
                  <a:pt x="571" y="398"/>
                </a:lnTo>
                <a:lnTo>
                  <a:pt x="572" y="396"/>
                </a:lnTo>
                <a:lnTo>
                  <a:pt x="574" y="394"/>
                </a:lnTo>
                <a:lnTo>
                  <a:pt x="576" y="392"/>
                </a:lnTo>
                <a:lnTo>
                  <a:pt x="578" y="391"/>
                </a:lnTo>
                <a:lnTo>
                  <a:pt x="581" y="390"/>
                </a:lnTo>
                <a:lnTo>
                  <a:pt x="583" y="389"/>
                </a:lnTo>
                <a:lnTo>
                  <a:pt x="628" y="389"/>
                </a:lnTo>
                <a:lnTo>
                  <a:pt x="628" y="129"/>
                </a:lnTo>
                <a:lnTo>
                  <a:pt x="629" y="126"/>
                </a:lnTo>
                <a:lnTo>
                  <a:pt x="631" y="123"/>
                </a:lnTo>
                <a:lnTo>
                  <a:pt x="632" y="121"/>
                </a:lnTo>
                <a:lnTo>
                  <a:pt x="634" y="118"/>
                </a:lnTo>
                <a:lnTo>
                  <a:pt x="636" y="117"/>
                </a:lnTo>
                <a:lnTo>
                  <a:pt x="638" y="115"/>
                </a:lnTo>
                <a:lnTo>
                  <a:pt x="641" y="114"/>
                </a:lnTo>
                <a:lnTo>
                  <a:pt x="643" y="114"/>
                </a:lnTo>
                <a:lnTo>
                  <a:pt x="647" y="114"/>
                </a:lnTo>
                <a:lnTo>
                  <a:pt x="650" y="115"/>
                </a:lnTo>
                <a:lnTo>
                  <a:pt x="652" y="117"/>
                </a:lnTo>
                <a:lnTo>
                  <a:pt x="654" y="118"/>
                </a:lnTo>
                <a:lnTo>
                  <a:pt x="656" y="121"/>
                </a:lnTo>
                <a:lnTo>
                  <a:pt x="657" y="123"/>
                </a:lnTo>
                <a:lnTo>
                  <a:pt x="658" y="127"/>
                </a:lnTo>
                <a:lnTo>
                  <a:pt x="658" y="129"/>
                </a:lnTo>
                <a:lnTo>
                  <a:pt x="658" y="389"/>
                </a:lnTo>
                <a:lnTo>
                  <a:pt x="703" y="389"/>
                </a:lnTo>
                <a:lnTo>
                  <a:pt x="706" y="390"/>
                </a:lnTo>
                <a:lnTo>
                  <a:pt x="710" y="391"/>
                </a:lnTo>
                <a:lnTo>
                  <a:pt x="712" y="392"/>
                </a:lnTo>
                <a:lnTo>
                  <a:pt x="714" y="394"/>
                </a:lnTo>
                <a:lnTo>
                  <a:pt x="716" y="396"/>
                </a:lnTo>
                <a:lnTo>
                  <a:pt x="717" y="398"/>
                </a:lnTo>
                <a:lnTo>
                  <a:pt x="718" y="402"/>
                </a:lnTo>
                <a:lnTo>
                  <a:pt x="718" y="404"/>
                </a:lnTo>
                <a:lnTo>
                  <a:pt x="718" y="464"/>
                </a:lnTo>
                <a:close/>
                <a:moveTo>
                  <a:pt x="643" y="763"/>
                </a:moveTo>
                <a:lnTo>
                  <a:pt x="638" y="762"/>
                </a:lnTo>
                <a:lnTo>
                  <a:pt x="632" y="762"/>
                </a:lnTo>
                <a:lnTo>
                  <a:pt x="626" y="760"/>
                </a:lnTo>
                <a:lnTo>
                  <a:pt x="621" y="758"/>
                </a:lnTo>
                <a:lnTo>
                  <a:pt x="616" y="756"/>
                </a:lnTo>
                <a:lnTo>
                  <a:pt x="610" y="753"/>
                </a:lnTo>
                <a:lnTo>
                  <a:pt x="606" y="749"/>
                </a:lnTo>
                <a:lnTo>
                  <a:pt x="602" y="745"/>
                </a:lnTo>
                <a:lnTo>
                  <a:pt x="597" y="741"/>
                </a:lnTo>
                <a:lnTo>
                  <a:pt x="594" y="737"/>
                </a:lnTo>
                <a:lnTo>
                  <a:pt x="591" y="731"/>
                </a:lnTo>
                <a:lnTo>
                  <a:pt x="589" y="727"/>
                </a:lnTo>
                <a:lnTo>
                  <a:pt x="587" y="720"/>
                </a:lnTo>
                <a:lnTo>
                  <a:pt x="586" y="715"/>
                </a:lnTo>
                <a:lnTo>
                  <a:pt x="584" y="710"/>
                </a:lnTo>
                <a:lnTo>
                  <a:pt x="583" y="703"/>
                </a:lnTo>
                <a:lnTo>
                  <a:pt x="584" y="697"/>
                </a:lnTo>
                <a:lnTo>
                  <a:pt x="586" y="692"/>
                </a:lnTo>
                <a:lnTo>
                  <a:pt x="587" y="685"/>
                </a:lnTo>
                <a:lnTo>
                  <a:pt x="589" y="680"/>
                </a:lnTo>
                <a:lnTo>
                  <a:pt x="591" y="674"/>
                </a:lnTo>
                <a:lnTo>
                  <a:pt x="594" y="670"/>
                </a:lnTo>
                <a:lnTo>
                  <a:pt x="597" y="665"/>
                </a:lnTo>
                <a:lnTo>
                  <a:pt x="602" y="661"/>
                </a:lnTo>
                <a:lnTo>
                  <a:pt x="606" y="657"/>
                </a:lnTo>
                <a:lnTo>
                  <a:pt x="610" y="653"/>
                </a:lnTo>
                <a:lnTo>
                  <a:pt x="616" y="651"/>
                </a:lnTo>
                <a:lnTo>
                  <a:pt x="621" y="648"/>
                </a:lnTo>
                <a:lnTo>
                  <a:pt x="626" y="646"/>
                </a:lnTo>
                <a:lnTo>
                  <a:pt x="632" y="645"/>
                </a:lnTo>
                <a:lnTo>
                  <a:pt x="638" y="643"/>
                </a:lnTo>
                <a:lnTo>
                  <a:pt x="643" y="643"/>
                </a:lnTo>
                <a:lnTo>
                  <a:pt x="650" y="643"/>
                </a:lnTo>
                <a:lnTo>
                  <a:pt x="656" y="645"/>
                </a:lnTo>
                <a:lnTo>
                  <a:pt x="662" y="646"/>
                </a:lnTo>
                <a:lnTo>
                  <a:pt x="667" y="648"/>
                </a:lnTo>
                <a:lnTo>
                  <a:pt x="672" y="651"/>
                </a:lnTo>
                <a:lnTo>
                  <a:pt x="678" y="653"/>
                </a:lnTo>
                <a:lnTo>
                  <a:pt x="682" y="657"/>
                </a:lnTo>
                <a:lnTo>
                  <a:pt x="686" y="661"/>
                </a:lnTo>
                <a:lnTo>
                  <a:pt x="690" y="665"/>
                </a:lnTo>
                <a:lnTo>
                  <a:pt x="694" y="670"/>
                </a:lnTo>
                <a:lnTo>
                  <a:pt x="697" y="674"/>
                </a:lnTo>
                <a:lnTo>
                  <a:pt x="699" y="680"/>
                </a:lnTo>
                <a:lnTo>
                  <a:pt x="701" y="685"/>
                </a:lnTo>
                <a:lnTo>
                  <a:pt x="702" y="692"/>
                </a:lnTo>
                <a:lnTo>
                  <a:pt x="703" y="697"/>
                </a:lnTo>
                <a:lnTo>
                  <a:pt x="703" y="703"/>
                </a:lnTo>
                <a:lnTo>
                  <a:pt x="703" y="710"/>
                </a:lnTo>
                <a:lnTo>
                  <a:pt x="702" y="715"/>
                </a:lnTo>
                <a:lnTo>
                  <a:pt x="701" y="720"/>
                </a:lnTo>
                <a:lnTo>
                  <a:pt x="699" y="727"/>
                </a:lnTo>
                <a:lnTo>
                  <a:pt x="697" y="731"/>
                </a:lnTo>
                <a:lnTo>
                  <a:pt x="694" y="737"/>
                </a:lnTo>
                <a:lnTo>
                  <a:pt x="690" y="741"/>
                </a:lnTo>
                <a:lnTo>
                  <a:pt x="686" y="745"/>
                </a:lnTo>
                <a:lnTo>
                  <a:pt x="682" y="749"/>
                </a:lnTo>
                <a:lnTo>
                  <a:pt x="678" y="753"/>
                </a:lnTo>
                <a:lnTo>
                  <a:pt x="672" y="756"/>
                </a:lnTo>
                <a:lnTo>
                  <a:pt x="667" y="758"/>
                </a:lnTo>
                <a:lnTo>
                  <a:pt x="662" y="760"/>
                </a:lnTo>
                <a:lnTo>
                  <a:pt x="656" y="762"/>
                </a:lnTo>
                <a:lnTo>
                  <a:pt x="650" y="762"/>
                </a:lnTo>
                <a:lnTo>
                  <a:pt x="643" y="763"/>
                </a:lnTo>
                <a:close/>
                <a:moveTo>
                  <a:pt x="540" y="284"/>
                </a:moveTo>
                <a:lnTo>
                  <a:pt x="538" y="287"/>
                </a:lnTo>
                <a:lnTo>
                  <a:pt x="537" y="290"/>
                </a:lnTo>
                <a:lnTo>
                  <a:pt x="536" y="294"/>
                </a:lnTo>
                <a:lnTo>
                  <a:pt x="534" y="296"/>
                </a:lnTo>
                <a:lnTo>
                  <a:pt x="532" y="297"/>
                </a:lnTo>
                <a:lnTo>
                  <a:pt x="530" y="298"/>
                </a:lnTo>
                <a:lnTo>
                  <a:pt x="527" y="299"/>
                </a:lnTo>
                <a:lnTo>
                  <a:pt x="525" y="299"/>
                </a:lnTo>
                <a:lnTo>
                  <a:pt x="480" y="299"/>
                </a:lnTo>
                <a:lnTo>
                  <a:pt x="480" y="543"/>
                </a:lnTo>
                <a:lnTo>
                  <a:pt x="479" y="546"/>
                </a:lnTo>
                <a:lnTo>
                  <a:pt x="479" y="549"/>
                </a:lnTo>
                <a:lnTo>
                  <a:pt x="476" y="551"/>
                </a:lnTo>
                <a:lnTo>
                  <a:pt x="475" y="554"/>
                </a:lnTo>
                <a:lnTo>
                  <a:pt x="472" y="556"/>
                </a:lnTo>
                <a:lnTo>
                  <a:pt x="470" y="557"/>
                </a:lnTo>
                <a:lnTo>
                  <a:pt x="467" y="558"/>
                </a:lnTo>
                <a:lnTo>
                  <a:pt x="465" y="558"/>
                </a:lnTo>
                <a:lnTo>
                  <a:pt x="461" y="558"/>
                </a:lnTo>
                <a:lnTo>
                  <a:pt x="458" y="557"/>
                </a:lnTo>
                <a:lnTo>
                  <a:pt x="456" y="556"/>
                </a:lnTo>
                <a:lnTo>
                  <a:pt x="454" y="554"/>
                </a:lnTo>
                <a:lnTo>
                  <a:pt x="452" y="551"/>
                </a:lnTo>
                <a:lnTo>
                  <a:pt x="451" y="549"/>
                </a:lnTo>
                <a:lnTo>
                  <a:pt x="450" y="546"/>
                </a:lnTo>
                <a:lnTo>
                  <a:pt x="450" y="543"/>
                </a:lnTo>
                <a:lnTo>
                  <a:pt x="450" y="299"/>
                </a:lnTo>
                <a:lnTo>
                  <a:pt x="405" y="299"/>
                </a:lnTo>
                <a:lnTo>
                  <a:pt x="402" y="299"/>
                </a:lnTo>
                <a:lnTo>
                  <a:pt x="398" y="298"/>
                </a:lnTo>
                <a:lnTo>
                  <a:pt x="396" y="297"/>
                </a:lnTo>
                <a:lnTo>
                  <a:pt x="394" y="296"/>
                </a:lnTo>
                <a:lnTo>
                  <a:pt x="392" y="294"/>
                </a:lnTo>
                <a:lnTo>
                  <a:pt x="391" y="290"/>
                </a:lnTo>
                <a:lnTo>
                  <a:pt x="390" y="287"/>
                </a:lnTo>
                <a:lnTo>
                  <a:pt x="390" y="284"/>
                </a:lnTo>
                <a:lnTo>
                  <a:pt x="390" y="225"/>
                </a:lnTo>
                <a:lnTo>
                  <a:pt x="390" y="222"/>
                </a:lnTo>
                <a:lnTo>
                  <a:pt x="391" y="219"/>
                </a:lnTo>
                <a:lnTo>
                  <a:pt x="392" y="217"/>
                </a:lnTo>
                <a:lnTo>
                  <a:pt x="394" y="214"/>
                </a:lnTo>
                <a:lnTo>
                  <a:pt x="396" y="212"/>
                </a:lnTo>
                <a:lnTo>
                  <a:pt x="398" y="211"/>
                </a:lnTo>
                <a:lnTo>
                  <a:pt x="402" y="210"/>
                </a:lnTo>
                <a:lnTo>
                  <a:pt x="405" y="210"/>
                </a:lnTo>
                <a:lnTo>
                  <a:pt x="450" y="210"/>
                </a:lnTo>
                <a:lnTo>
                  <a:pt x="450" y="129"/>
                </a:lnTo>
                <a:lnTo>
                  <a:pt x="450" y="126"/>
                </a:lnTo>
                <a:lnTo>
                  <a:pt x="451" y="123"/>
                </a:lnTo>
                <a:lnTo>
                  <a:pt x="452" y="121"/>
                </a:lnTo>
                <a:lnTo>
                  <a:pt x="454" y="118"/>
                </a:lnTo>
                <a:lnTo>
                  <a:pt x="456" y="117"/>
                </a:lnTo>
                <a:lnTo>
                  <a:pt x="458" y="115"/>
                </a:lnTo>
                <a:lnTo>
                  <a:pt x="461" y="114"/>
                </a:lnTo>
                <a:lnTo>
                  <a:pt x="465" y="114"/>
                </a:lnTo>
                <a:lnTo>
                  <a:pt x="467" y="114"/>
                </a:lnTo>
                <a:lnTo>
                  <a:pt x="470" y="115"/>
                </a:lnTo>
                <a:lnTo>
                  <a:pt x="472" y="117"/>
                </a:lnTo>
                <a:lnTo>
                  <a:pt x="475" y="118"/>
                </a:lnTo>
                <a:lnTo>
                  <a:pt x="476" y="121"/>
                </a:lnTo>
                <a:lnTo>
                  <a:pt x="479" y="123"/>
                </a:lnTo>
                <a:lnTo>
                  <a:pt x="479" y="127"/>
                </a:lnTo>
                <a:lnTo>
                  <a:pt x="480" y="129"/>
                </a:lnTo>
                <a:lnTo>
                  <a:pt x="480" y="210"/>
                </a:lnTo>
                <a:lnTo>
                  <a:pt x="525" y="210"/>
                </a:lnTo>
                <a:lnTo>
                  <a:pt x="527" y="210"/>
                </a:lnTo>
                <a:lnTo>
                  <a:pt x="530" y="211"/>
                </a:lnTo>
                <a:lnTo>
                  <a:pt x="532" y="212"/>
                </a:lnTo>
                <a:lnTo>
                  <a:pt x="534" y="214"/>
                </a:lnTo>
                <a:lnTo>
                  <a:pt x="536" y="217"/>
                </a:lnTo>
                <a:lnTo>
                  <a:pt x="537" y="219"/>
                </a:lnTo>
                <a:lnTo>
                  <a:pt x="538" y="222"/>
                </a:lnTo>
                <a:lnTo>
                  <a:pt x="540" y="225"/>
                </a:lnTo>
                <a:lnTo>
                  <a:pt x="540" y="284"/>
                </a:lnTo>
                <a:close/>
                <a:moveTo>
                  <a:pt x="465" y="763"/>
                </a:moveTo>
                <a:lnTo>
                  <a:pt x="458" y="762"/>
                </a:lnTo>
                <a:lnTo>
                  <a:pt x="452" y="762"/>
                </a:lnTo>
                <a:lnTo>
                  <a:pt x="446" y="760"/>
                </a:lnTo>
                <a:lnTo>
                  <a:pt x="441" y="758"/>
                </a:lnTo>
                <a:lnTo>
                  <a:pt x="436" y="756"/>
                </a:lnTo>
                <a:lnTo>
                  <a:pt x="430" y="753"/>
                </a:lnTo>
                <a:lnTo>
                  <a:pt x="426" y="749"/>
                </a:lnTo>
                <a:lnTo>
                  <a:pt x="422" y="745"/>
                </a:lnTo>
                <a:lnTo>
                  <a:pt x="419" y="741"/>
                </a:lnTo>
                <a:lnTo>
                  <a:pt x="414" y="737"/>
                </a:lnTo>
                <a:lnTo>
                  <a:pt x="412" y="731"/>
                </a:lnTo>
                <a:lnTo>
                  <a:pt x="409" y="727"/>
                </a:lnTo>
                <a:lnTo>
                  <a:pt x="407" y="720"/>
                </a:lnTo>
                <a:lnTo>
                  <a:pt x="406" y="715"/>
                </a:lnTo>
                <a:lnTo>
                  <a:pt x="405" y="710"/>
                </a:lnTo>
                <a:lnTo>
                  <a:pt x="405" y="703"/>
                </a:lnTo>
                <a:lnTo>
                  <a:pt x="405" y="697"/>
                </a:lnTo>
                <a:lnTo>
                  <a:pt x="406" y="692"/>
                </a:lnTo>
                <a:lnTo>
                  <a:pt x="407" y="685"/>
                </a:lnTo>
                <a:lnTo>
                  <a:pt x="409" y="680"/>
                </a:lnTo>
                <a:lnTo>
                  <a:pt x="412" y="674"/>
                </a:lnTo>
                <a:lnTo>
                  <a:pt x="414" y="670"/>
                </a:lnTo>
                <a:lnTo>
                  <a:pt x="419" y="665"/>
                </a:lnTo>
                <a:lnTo>
                  <a:pt x="422" y="661"/>
                </a:lnTo>
                <a:lnTo>
                  <a:pt x="426" y="657"/>
                </a:lnTo>
                <a:lnTo>
                  <a:pt x="430" y="653"/>
                </a:lnTo>
                <a:lnTo>
                  <a:pt x="436" y="651"/>
                </a:lnTo>
                <a:lnTo>
                  <a:pt x="441" y="648"/>
                </a:lnTo>
                <a:lnTo>
                  <a:pt x="446" y="646"/>
                </a:lnTo>
                <a:lnTo>
                  <a:pt x="452" y="645"/>
                </a:lnTo>
                <a:lnTo>
                  <a:pt x="458" y="643"/>
                </a:lnTo>
                <a:lnTo>
                  <a:pt x="465" y="643"/>
                </a:lnTo>
                <a:lnTo>
                  <a:pt x="470" y="643"/>
                </a:lnTo>
                <a:lnTo>
                  <a:pt x="476" y="645"/>
                </a:lnTo>
                <a:lnTo>
                  <a:pt x="482" y="646"/>
                </a:lnTo>
                <a:lnTo>
                  <a:pt x="487" y="648"/>
                </a:lnTo>
                <a:lnTo>
                  <a:pt x="492" y="651"/>
                </a:lnTo>
                <a:lnTo>
                  <a:pt x="498" y="653"/>
                </a:lnTo>
                <a:lnTo>
                  <a:pt x="502" y="657"/>
                </a:lnTo>
                <a:lnTo>
                  <a:pt x="506" y="661"/>
                </a:lnTo>
                <a:lnTo>
                  <a:pt x="511" y="665"/>
                </a:lnTo>
                <a:lnTo>
                  <a:pt x="514" y="670"/>
                </a:lnTo>
                <a:lnTo>
                  <a:pt x="517" y="674"/>
                </a:lnTo>
                <a:lnTo>
                  <a:pt x="519" y="680"/>
                </a:lnTo>
                <a:lnTo>
                  <a:pt x="521" y="685"/>
                </a:lnTo>
                <a:lnTo>
                  <a:pt x="522" y="692"/>
                </a:lnTo>
                <a:lnTo>
                  <a:pt x="524" y="697"/>
                </a:lnTo>
                <a:lnTo>
                  <a:pt x="525" y="703"/>
                </a:lnTo>
                <a:lnTo>
                  <a:pt x="524" y="710"/>
                </a:lnTo>
                <a:lnTo>
                  <a:pt x="522" y="715"/>
                </a:lnTo>
                <a:lnTo>
                  <a:pt x="521" y="720"/>
                </a:lnTo>
                <a:lnTo>
                  <a:pt x="519" y="727"/>
                </a:lnTo>
                <a:lnTo>
                  <a:pt x="517" y="731"/>
                </a:lnTo>
                <a:lnTo>
                  <a:pt x="514" y="737"/>
                </a:lnTo>
                <a:lnTo>
                  <a:pt x="511" y="741"/>
                </a:lnTo>
                <a:lnTo>
                  <a:pt x="506" y="745"/>
                </a:lnTo>
                <a:lnTo>
                  <a:pt x="502" y="749"/>
                </a:lnTo>
                <a:lnTo>
                  <a:pt x="498" y="753"/>
                </a:lnTo>
                <a:lnTo>
                  <a:pt x="492" y="756"/>
                </a:lnTo>
                <a:lnTo>
                  <a:pt x="487" y="758"/>
                </a:lnTo>
                <a:lnTo>
                  <a:pt x="482" y="760"/>
                </a:lnTo>
                <a:lnTo>
                  <a:pt x="476" y="762"/>
                </a:lnTo>
                <a:lnTo>
                  <a:pt x="470" y="762"/>
                </a:lnTo>
                <a:lnTo>
                  <a:pt x="465" y="763"/>
                </a:lnTo>
                <a:close/>
                <a:moveTo>
                  <a:pt x="330" y="404"/>
                </a:moveTo>
                <a:lnTo>
                  <a:pt x="330" y="407"/>
                </a:lnTo>
                <a:lnTo>
                  <a:pt x="329" y="410"/>
                </a:lnTo>
                <a:lnTo>
                  <a:pt x="328" y="412"/>
                </a:lnTo>
                <a:lnTo>
                  <a:pt x="326" y="414"/>
                </a:lnTo>
                <a:lnTo>
                  <a:pt x="323" y="417"/>
                </a:lnTo>
                <a:lnTo>
                  <a:pt x="320" y="418"/>
                </a:lnTo>
                <a:lnTo>
                  <a:pt x="318" y="419"/>
                </a:lnTo>
                <a:lnTo>
                  <a:pt x="315" y="419"/>
                </a:lnTo>
                <a:lnTo>
                  <a:pt x="270" y="419"/>
                </a:lnTo>
                <a:lnTo>
                  <a:pt x="270" y="543"/>
                </a:lnTo>
                <a:lnTo>
                  <a:pt x="270" y="546"/>
                </a:lnTo>
                <a:lnTo>
                  <a:pt x="269" y="549"/>
                </a:lnTo>
                <a:lnTo>
                  <a:pt x="268" y="551"/>
                </a:lnTo>
                <a:lnTo>
                  <a:pt x="266" y="554"/>
                </a:lnTo>
                <a:lnTo>
                  <a:pt x="263" y="556"/>
                </a:lnTo>
                <a:lnTo>
                  <a:pt x="260" y="557"/>
                </a:lnTo>
                <a:lnTo>
                  <a:pt x="258" y="558"/>
                </a:lnTo>
                <a:lnTo>
                  <a:pt x="255" y="558"/>
                </a:lnTo>
                <a:lnTo>
                  <a:pt x="252" y="558"/>
                </a:lnTo>
                <a:lnTo>
                  <a:pt x="250" y="557"/>
                </a:lnTo>
                <a:lnTo>
                  <a:pt x="246" y="556"/>
                </a:lnTo>
                <a:lnTo>
                  <a:pt x="244" y="554"/>
                </a:lnTo>
                <a:lnTo>
                  <a:pt x="242" y="551"/>
                </a:lnTo>
                <a:lnTo>
                  <a:pt x="241" y="549"/>
                </a:lnTo>
                <a:lnTo>
                  <a:pt x="240" y="546"/>
                </a:lnTo>
                <a:lnTo>
                  <a:pt x="240" y="543"/>
                </a:lnTo>
                <a:lnTo>
                  <a:pt x="240" y="419"/>
                </a:lnTo>
                <a:lnTo>
                  <a:pt x="195" y="419"/>
                </a:lnTo>
                <a:lnTo>
                  <a:pt x="192" y="419"/>
                </a:lnTo>
                <a:lnTo>
                  <a:pt x="190" y="418"/>
                </a:lnTo>
                <a:lnTo>
                  <a:pt x="186" y="417"/>
                </a:lnTo>
                <a:lnTo>
                  <a:pt x="184" y="414"/>
                </a:lnTo>
                <a:lnTo>
                  <a:pt x="183" y="412"/>
                </a:lnTo>
                <a:lnTo>
                  <a:pt x="181" y="410"/>
                </a:lnTo>
                <a:lnTo>
                  <a:pt x="180" y="407"/>
                </a:lnTo>
                <a:lnTo>
                  <a:pt x="180" y="404"/>
                </a:lnTo>
                <a:lnTo>
                  <a:pt x="180" y="344"/>
                </a:lnTo>
                <a:lnTo>
                  <a:pt x="180" y="342"/>
                </a:lnTo>
                <a:lnTo>
                  <a:pt x="181" y="339"/>
                </a:lnTo>
                <a:lnTo>
                  <a:pt x="183" y="336"/>
                </a:lnTo>
                <a:lnTo>
                  <a:pt x="184" y="334"/>
                </a:lnTo>
                <a:lnTo>
                  <a:pt x="186" y="332"/>
                </a:lnTo>
                <a:lnTo>
                  <a:pt x="190" y="331"/>
                </a:lnTo>
                <a:lnTo>
                  <a:pt x="192" y="330"/>
                </a:lnTo>
                <a:lnTo>
                  <a:pt x="195" y="329"/>
                </a:lnTo>
                <a:lnTo>
                  <a:pt x="240" y="329"/>
                </a:lnTo>
                <a:lnTo>
                  <a:pt x="240" y="129"/>
                </a:lnTo>
                <a:lnTo>
                  <a:pt x="240" y="126"/>
                </a:lnTo>
                <a:lnTo>
                  <a:pt x="241" y="123"/>
                </a:lnTo>
                <a:lnTo>
                  <a:pt x="242" y="121"/>
                </a:lnTo>
                <a:lnTo>
                  <a:pt x="244" y="118"/>
                </a:lnTo>
                <a:lnTo>
                  <a:pt x="246" y="117"/>
                </a:lnTo>
                <a:lnTo>
                  <a:pt x="250" y="115"/>
                </a:lnTo>
                <a:lnTo>
                  <a:pt x="252" y="114"/>
                </a:lnTo>
                <a:lnTo>
                  <a:pt x="255" y="114"/>
                </a:lnTo>
                <a:lnTo>
                  <a:pt x="258" y="114"/>
                </a:lnTo>
                <a:lnTo>
                  <a:pt x="260" y="115"/>
                </a:lnTo>
                <a:lnTo>
                  <a:pt x="263" y="117"/>
                </a:lnTo>
                <a:lnTo>
                  <a:pt x="266" y="118"/>
                </a:lnTo>
                <a:lnTo>
                  <a:pt x="268" y="121"/>
                </a:lnTo>
                <a:lnTo>
                  <a:pt x="269" y="123"/>
                </a:lnTo>
                <a:lnTo>
                  <a:pt x="270" y="127"/>
                </a:lnTo>
                <a:lnTo>
                  <a:pt x="270" y="129"/>
                </a:lnTo>
                <a:lnTo>
                  <a:pt x="270" y="329"/>
                </a:lnTo>
                <a:lnTo>
                  <a:pt x="315" y="329"/>
                </a:lnTo>
                <a:lnTo>
                  <a:pt x="318" y="330"/>
                </a:lnTo>
                <a:lnTo>
                  <a:pt x="320" y="331"/>
                </a:lnTo>
                <a:lnTo>
                  <a:pt x="323" y="332"/>
                </a:lnTo>
                <a:lnTo>
                  <a:pt x="326" y="334"/>
                </a:lnTo>
                <a:lnTo>
                  <a:pt x="328" y="336"/>
                </a:lnTo>
                <a:lnTo>
                  <a:pt x="329" y="339"/>
                </a:lnTo>
                <a:lnTo>
                  <a:pt x="330" y="342"/>
                </a:lnTo>
                <a:lnTo>
                  <a:pt x="330" y="344"/>
                </a:lnTo>
                <a:lnTo>
                  <a:pt x="330" y="404"/>
                </a:lnTo>
                <a:close/>
                <a:moveTo>
                  <a:pt x="255" y="763"/>
                </a:moveTo>
                <a:lnTo>
                  <a:pt x="249" y="762"/>
                </a:lnTo>
                <a:lnTo>
                  <a:pt x="243" y="762"/>
                </a:lnTo>
                <a:lnTo>
                  <a:pt x="237" y="760"/>
                </a:lnTo>
                <a:lnTo>
                  <a:pt x="231" y="758"/>
                </a:lnTo>
                <a:lnTo>
                  <a:pt x="226" y="756"/>
                </a:lnTo>
                <a:lnTo>
                  <a:pt x="222" y="753"/>
                </a:lnTo>
                <a:lnTo>
                  <a:pt x="216" y="749"/>
                </a:lnTo>
                <a:lnTo>
                  <a:pt x="212" y="745"/>
                </a:lnTo>
                <a:lnTo>
                  <a:pt x="209" y="741"/>
                </a:lnTo>
                <a:lnTo>
                  <a:pt x="206" y="737"/>
                </a:lnTo>
                <a:lnTo>
                  <a:pt x="203" y="731"/>
                </a:lnTo>
                <a:lnTo>
                  <a:pt x="200" y="727"/>
                </a:lnTo>
                <a:lnTo>
                  <a:pt x="198" y="720"/>
                </a:lnTo>
                <a:lnTo>
                  <a:pt x="196" y="715"/>
                </a:lnTo>
                <a:lnTo>
                  <a:pt x="195" y="710"/>
                </a:lnTo>
                <a:lnTo>
                  <a:pt x="195" y="703"/>
                </a:lnTo>
                <a:lnTo>
                  <a:pt x="195" y="697"/>
                </a:lnTo>
                <a:lnTo>
                  <a:pt x="196" y="692"/>
                </a:lnTo>
                <a:lnTo>
                  <a:pt x="198" y="685"/>
                </a:lnTo>
                <a:lnTo>
                  <a:pt x="200" y="680"/>
                </a:lnTo>
                <a:lnTo>
                  <a:pt x="203" y="674"/>
                </a:lnTo>
                <a:lnTo>
                  <a:pt x="206" y="670"/>
                </a:lnTo>
                <a:lnTo>
                  <a:pt x="209" y="665"/>
                </a:lnTo>
                <a:lnTo>
                  <a:pt x="212" y="661"/>
                </a:lnTo>
                <a:lnTo>
                  <a:pt x="216" y="657"/>
                </a:lnTo>
                <a:lnTo>
                  <a:pt x="222" y="653"/>
                </a:lnTo>
                <a:lnTo>
                  <a:pt x="226" y="651"/>
                </a:lnTo>
                <a:lnTo>
                  <a:pt x="231" y="648"/>
                </a:lnTo>
                <a:lnTo>
                  <a:pt x="237" y="646"/>
                </a:lnTo>
                <a:lnTo>
                  <a:pt x="243" y="645"/>
                </a:lnTo>
                <a:lnTo>
                  <a:pt x="249" y="643"/>
                </a:lnTo>
                <a:lnTo>
                  <a:pt x="255" y="643"/>
                </a:lnTo>
                <a:lnTo>
                  <a:pt x="261" y="643"/>
                </a:lnTo>
                <a:lnTo>
                  <a:pt x="267" y="645"/>
                </a:lnTo>
                <a:lnTo>
                  <a:pt x="273" y="646"/>
                </a:lnTo>
                <a:lnTo>
                  <a:pt x="278" y="648"/>
                </a:lnTo>
                <a:lnTo>
                  <a:pt x="284" y="651"/>
                </a:lnTo>
                <a:lnTo>
                  <a:pt x="288" y="653"/>
                </a:lnTo>
                <a:lnTo>
                  <a:pt x="293" y="657"/>
                </a:lnTo>
                <a:lnTo>
                  <a:pt x="298" y="661"/>
                </a:lnTo>
                <a:lnTo>
                  <a:pt x="301" y="665"/>
                </a:lnTo>
                <a:lnTo>
                  <a:pt x="304" y="670"/>
                </a:lnTo>
                <a:lnTo>
                  <a:pt x="307" y="674"/>
                </a:lnTo>
                <a:lnTo>
                  <a:pt x="311" y="680"/>
                </a:lnTo>
                <a:lnTo>
                  <a:pt x="312" y="685"/>
                </a:lnTo>
                <a:lnTo>
                  <a:pt x="314" y="692"/>
                </a:lnTo>
                <a:lnTo>
                  <a:pt x="315" y="697"/>
                </a:lnTo>
                <a:lnTo>
                  <a:pt x="315" y="703"/>
                </a:lnTo>
                <a:lnTo>
                  <a:pt x="315" y="710"/>
                </a:lnTo>
                <a:lnTo>
                  <a:pt x="314" y="715"/>
                </a:lnTo>
                <a:lnTo>
                  <a:pt x="312" y="720"/>
                </a:lnTo>
                <a:lnTo>
                  <a:pt x="311" y="727"/>
                </a:lnTo>
                <a:lnTo>
                  <a:pt x="307" y="731"/>
                </a:lnTo>
                <a:lnTo>
                  <a:pt x="304" y="737"/>
                </a:lnTo>
                <a:lnTo>
                  <a:pt x="301" y="741"/>
                </a:lnTo>
                <a:lnTo>
                  <a:pt x="298" y="745"/>
                </a:lnTo>
                <a:lnTo>
                  <a:pt x="293" y="749"/>
                </a:lnTo>
                <a:lnTo>
                  <a:pt x="288" y="753"/>
                </a:lnTo>
                <a:lnTo>
                  <a:pt x="284" y="756"/>
                </a:lnTo>
                <a:lnTo>
                  <a:pt x="278" y="758"/>
                </a:lnTo>
                <a:lnTo>
                  <a:pt x="273" y="760"/>
                </a:lnTo>
                <a:lnTo>
                  <a:pt x="267" y="762"/>
                </a:lnTo>
                <a:lnTo>
                  <a:pt x="261" y="762"/>
                </a:lnTo>
                <a:lnTo>
                  <a:pt x="255" y="763"/>
                </a:lnTo>
                <a:close/>
                <a:moveTo>
                  <a:pt x="883" y="0"/>
                </a:moveTo>
                <a:lnTo>
                  <a:pt x="15" y="0"/>
                </a:lnTo>
                <a:lnTo>
                  <a:pt x="13" y="0"/>
                </a:lnTo>
                <a:lnTo>
                  <a:pt x="10" y="2"/>
                </a:lnTo>
                <a:lnTo>
                  <a:pt x="8" y="3"/>
                </a:lnTo>
                <a:lnTo>
                  <a:pt x="6" y="5"/>
                </a:lnTo>
                <a:lnTo>
                  <a:pt x="3" y="7"/>
                </a:lnTo>
                <a:lnTo>
                  <a:pt x="2" y="10"/>
                </a:lnTo>
                <a:lnTo>
                  <a:pt x="1" y="12"/>
                </a:lnTo>
                <a:lnTo>
                  <a:pt x="0" y="15"/>
                </a:lnTo>
                <a:lnTo>
                  <a:pt x="0" y="883"/>
                </a:lnTo>
                <a:lnTo>
                  <a:pt x="1" y="886"/>
                </a:lnTo>
                <a:lnTo>
                  <a:pt x="2" y="888"/>
                </a:lnTo>
                <a:lnTo>
                  <a:pt x="3" y="892"/>
                </a:lnTo>
                <a:lnTo>
                  <a:pt x="6" y="894"/>
                </a:lnTo>
                <a:lnTo>
                  <a:pt x="8" y="895"/>
                </a:lnTo>
                <a:lnTo>
                  <a:pt x="10" y="897"/>
                </a:lnTo>
                <a:lnTo>
                  <a:pt x="13" y="897"/>
                </a:lnTo>
                <a:lnTo>
                  <a:pt x="15" y="898"/>
                </a:lnTo>
                <a:lnTo>
                  <a:pt x="883" y="898"/>
                </a:lnTo>
                <a:lnTo>
                  <a:pt x="886" y="897"/>
                </a:lnTo>
                <a:lnTo>
                  <a:pt x="888" y="897"/>
                </a:lnTo>
                <a:lnTo>
                  <a:pt x="892" y="895"/>
                </a:lnTo>
                <a:lnTo>
                  <a:pt x="894" y="894"/>
                </a:lnTo>
                <a:lnTo>
                  <a:pt x="896" y="892"/>
                </a:lnTo>
                <a:lnTo>
                  <a:pt x="897" y="888"/>
                </a:lnTo>
                <a:lnTo>
                  <a:pt x="898" y="886"/>
                </a:lnTo>
                <a:lnTo>
                  <a:pt x="898" y="883"/>
                </a:lnTo>
                <a:lnTo>
                  <a:pt x="898" y="15"/>
                </a:lnTo>
                <a:lnTo>
                  <a:pt x="898" y="12"/>
                </a:lnTo>
                <a:lnTo>
                  <a:pt x="897" y="10"/>
                </a:lnTo>
                <a:lnTo>
                  <a:pt x="896" y="7"/>
                </a:lnTo>
                <a:lnTo>
                  <a:pt x="894" y="5"/>
                </a:lnTo>
                <a:lnTo>
                  <a:pt x="892" y="3"/>
                </a:lnTo>
                <a:lnTo>
                  <a:pt x="888" y="2"/>
                </a:lnTo>
                <a:lnTo>
                  <a:pt x="886" y="0"/>
                </a:lnTo>
                <a:lnTo>
                  <a:pt x="883"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a:extLst>
              <a:ext uri="{FF2B5EF4-FFF2-40B4-BE49-F238E27FC236}">
                <a16:creationId xmlns:a16="http://schemas.microsoft.com/office/drawing/2014/main" id="{B61B7D20-4332-4421-AA14-F559FD872E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23462" y="2444560"/>
            <a:ext cx="2668359" cy="24943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71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a:lstStyle/>
          <a:p>
            <a:r>
              <a:rPr lang="en-US" dirty="0"/>
              <a:t>Project analysis slide 3</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600" b="1" dirty="0">
                <a:solidFill>
                  <a:schemeClr val="tx1">
                    <a:lumMod val="75000"/>
                    <a:lumOff val="25000"/>
                  </a:schemeClr>
                </a:solidFill>
              </a:rPr>
              <a:t>STAKEHOLDERS &amp; BUY-IN</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8AA18108-5B8B-4147-84A7-D30A16BEC4EA}"/>
              </a:ext>
            </a:extLst>
          </p:cNvPr>
          <p:cNvSpPr/>
          <p:nvPr/>
        </p:nvSpPr>
        <p:spPr>
          <a:xfrm>
            <a:off x="886383" y="3653603"/>
            <a:ext cx="1752042" cy="223394"/>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 </a:t>
            </a:r>
          </a:p>
        </p:txBody>
      </p:sp>
      <p:graphicFrame>
        <p:nvGraphicFramePr>
          <p:cNvPr id="5" name="Diagram 4">
            <a:extLst>
              <a:ext uri="{FF2B5EF4-FFF2-40B4-BE49-F238E27FC236}">
                <a16:creationId xmlns:a16="http://schemas.microsoft.com/office/drawing/2014/main" id="{9D39B998-7F6D-4E46-B676-9F954C472AA4}"/>
              </a:ext>
            </a:extLst>
          </p:cNvPr>
          <p:cNvGraphicFramePr/>
          <p:nvPr>
            <p:extLst>
              <p:ext uri="{D42A27DB-BD31-4B8C-83A1-F6EECF244321}">
                <p14:modId xmlns:p14="http://schemas.microsoft.com/office/powerpoint/2010/main" val="4000399394"/>
              </p:ext>
            </p:extLst>
          </p:nvPr>
        </p:nvGraphicFramePr>
        <p:xfrm>
          <a:off x="886383" y="966097"/>
          <a:ext cx="10097706" cy="5368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256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760220" y="242622"/>
            <a:ext cx="8812530" cy="664797"/>
          </a:xfrm>
          <a:solidFill>
            <a:srgbClr val="FFC000"/>
          </a:solidFill>
        </p:spPr>
        <p:txBody>
          <a:bodyPr wrap="square" lIns="0" tIns="0" rIns="0" bIns="0" anchor="ctr">
            <a:spAutoFit/>
          </a:bodyPr>
          <a:lstStyle/>
          <a:p>
            <a:r>
              <a:rPr lang="en-US" sz="4800" dirty="0">
                <a:solidFill>
                  <a:srgbClr val="0C7182"/>
                </a:solidFill>
              </a:rPr>
              <a:t>PROJECT ACTIVITY</a:t>
            </a:r>
          </a:p>
        </p:txBody>
      </p:sp>
      <p:sp>
        <p:nvSpPr>
          <p:cNvPr id="6" name="TextBox 5">
            <a:extLst>
              <a:ext uri="{FF2B5EF4-FFF2-40B4-BE49-F238E27FC236}">
                <a16:creationId xmlns:a16="http://schemas.microsoft.com/office/drawing/2014/main" id="{03343D37-EC52-4067-ACDD-10C0FF287D30}"/>
              </a:ext>
            </a:extLst>
          </p:cNvPr>
          <p:cNvSpPr txBox="1"/>
          <p:nvPr/>
        </p:nvSpPr>
        <p:spPr>
          <a:xfrm>
            <a:off x="160020" y="1544067"/>
            <a:ext cx="11201400" cy="4616648"/>
          </a:xfrm>
          <a:prstGeom prst="rect">
            <a:avLst/>
          </a:prstGeom>
          <a:noFill/>
        </p:spPr>
        <p:txBody>
          <a:bodyPr wrap="square" rtlCol="0">
            <a:spAutoFit/>
          </a:bodyPr>
          <a:lstStyle/>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b="1" dirty="0"/>
              <a:t>Financial Analysis</a:t>
            </a:r>
          </a:p>
          <a:p>
            <a:pPr marL="285750" indent="-285750">
              <a:buFont typeface="Wingdings" panose="05000000000000000000" pitchFamily="2" charset="2"/>
              <a:buChar char="Ø"/>
            </a:pPr>
            <a:r>
              <a:rPr lang="en-US" sz="2400" b="1" dirty="0"/>
              <a:t>Income Statement Estimate</a:t>
            </a:r>
          </a:p>
          <a:p>
            <a:pPr marL="285750" indent="-285750">
              <a:buFont typeface="Wingdings" panose="05000000000000000000" pitchFamily="2" charset="2"/>
              <a:buChar char="Ø"/>
            </a:pPr>
            <a:r>
              <a:rPr lang="en-US" sz="2400" b="1" dirty="0"/>
              <a:t>Board Approval </a:t>
            </a:r>
          </a:p>
          <a:p>
            <a:pPr marL="285750" indent="-285750">
              <a:buFont typeface="Wingdings" panose="05000000000000000000" pitchFamily="2" charset="2"/>
              <a:buChar char="Ø"/>
            </a:pPr>
            <a:r>
              <a:rPr lang="en-US" sz="2400" b="1" dirty="0"/>
              <a:t>Purchase of Building </a:t>
            </a:r>
          </a:p>
          <a:p>
            <a:pPr marL="285750" indent="-285750">
              <a:buFont typeface="Wingdings" panose="05000000000000000000" pitchFamily="2" charset="2"/>
              <a:buChar char="Ø"/>
            </a:pPr>
            <a:r>
              <a:rPr lang="en-US" sz="2400" b="1" dirty="0"/>
              <a:t>Kick Off Meeting with P.J. Hoerr Construction</a:t>
            </a:r>
          </a:p>
          <a:p>
            <a:r>
              <a:rPr lang="en-US" sz="2400" b="1" dirty="0"/>
              <a:t>   and the Architect</a:t>
            </a:r>
          </a:p>
          <a:p>
            <a:pPr marL="342900" indent="-342900">
              <a:buFont typeface="Wingdings" panose="05000000000000000000" pitchFamily="2" charset="2"/>
              <a:buChar char="Ø"/>
            </a:pPr>
            <a:r>
              <a:rPr lang="en-US" sz="2400" b="1" dirty="0"/>
              <a:t>Design Phase Implemented</a:t>
            </a:r>
          </a:p>
          <a:p>
            <a:endParaRPr lang="en-US" sz="2400" dirty="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pic>
        <p:nvPicPr>
          <p:cNvPr id="8" name="Picture 7">
            <a:extLst>
              <a:ext uri="{FF2B5EF4-FFF2-40B4-BE49-F238E27FC236}">
                <a16:creationId xmlns:a16="http://schemas.microsoft.com/office/drawing/2014/main" id="{481360AD-D01B-46A3-A287-7BD0824152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070" y="1188378"/>
            <a:ext cx="5406390" cy="5258141"/>
          </a:xfrm>
          <a:prstGeom prst="rect">
            <a:avLst/>
          </a:prstGeom>
        </p:spPr>
      </p:pic>
    </p:spTree>
    <p:extLst>
      <p:ext uri="{BB962C8B-B14F-4D97-AF65-F5344CB8AC3E}">
        <p14:creationId xmlns:p14="http://schemas.microsoft.com/office/powerpoint/2010/main" val="134193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760220" y="242622"/>
            <a:ext cx="8812530" cy="664797"/>
          </a:xfrm>
        </p:spPr>
        <p:txBody>
          <a:bodyPr wrap="square" lIns="0" tIns="0" rIns="0" bIns="0" anchor="ctr">
            <a:spAutoFit/>
          </a:bodyPr>
          <a:lstStyle/>
          <a:p>
            <a:r>
              <a:rPr lang="en-US" sz="4800" dirty="0">
                <a:solidFill>
                  <a:srgbClr val="0C7182"/>
                </a:solidFill>
              </a:rPr>
              <a:t>PROJECT ACTIVITY</a:t>
            </a:r>
          </a:p>
        </p:txBody>
      </p:sp>
      <p:sp>
        <p:nvSpPr>
          <p:cNvPr id="6" name="TextBox 5">
            <a:extLst>
              <a:ext uri="{FF2B5EF4-FFF2-40B4-BE49-F238E27FC236}">
                <a16:creationId xmlns:a16="http://schemas.microsoft.com/office/drawing/2014/main" id="{03343D37-EC52-4067-ACDD-10C0FF287D30}"/>
              </a:ext>
            </a:extLst>
          </p:cNvPr>
          <p:cNvSpPr txBox="1"/>
          <p:nvPr/>
        </p:nvSpPr>
        <p:spPr>
          <a:xfrm>
            <a:off x="640080" y="1544067"/>
            <a:ext cx="10721340" cy="5447645"/>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Rural Health Checklist</a:t>
            </a:r>
          </a:p>
          <a:p>
            <a:pPr marL="285750" indent="-285750">
              <a:buFont typeface="Wingdings" panose="05000000000000000000" pitchFamily="2" charset="2"/>
              <a:buChar char="Ø"/>
            </a:pPr>
            <a:r>
              <a:rPr lang="en-US" sz="2400" b="1" dirty="0"/>
              <a:t>Permits </a:t>
            </a:r>
          </a:p>
          <a:p>
            <a:pPr marL="285750" indent="-285750">
              <a:buFont typeface="Wingdings" panose="05000000000000000000" pitchFamily="2" charset="2"/>
              <a:buChar char="Ø"/>
            </a:pPr>
            <a:r>
              <a:rPr lang="en-US" sz="2400" b="1" dirty="0"/>
              <a:t>Weekly Owner Meetings with P.J. Hoerr</a:t>
            </a:r>
          </a:p>
          <a:p>
            <a:pPr marL="285750" indent="-285750">
              <a:buFont typeface="Wingdings" panose="05000000000000000000" pitchFamily="2" charset="2"/>
              <a:buChar char="Ø"/>
            </a:pPr>
            <a:r>
              <a:rPr lang="en-US" sz="2400" b="1" dirty="0"/>
              <a:t>Furniture, Fixtures &amp; Equipment </a:t>
            </a:r>
          </a:p>
          <a:p>
            <a:pPr marL="285750" indent="-285750">
              <a:buFont typeface="Wingdings" panose="05000000000000000000" pitchFamily="2" charset="2"/>
              <a:buChar char="Ø"/>
            </a:pPr>
            <a:r>
              <a:rPr lang="en-US" sz="2400" b="1" dirty="0"/>
              <a:t>Ongoing Meetings with Department Heads</a:t>
            </a:r>
          </a:p>
          <a:p>
            <a:pPr marL="285750" indent="-285750">
              <a:buFont typeface="Wingdings" panose="05000000000000000000" pitchFamily="2" charset="2"/>
              <a:buChar char="Ø"/>
            </a:pPr>
            <a:r>
              <a:rPr lang="en-US" sz="2400" b="1" dirty="0"/>
              <a:t>Utilities and Contracted Services</a:t>
            </a:r>
          </a:p>
          <a:p>
            <a:pPr marL="285750" indent="-285750">
              <a:buFont typeface="Wingdings" panose="05000000000000000000" pitchFamily="2" charset="2"/>
              <a:buChar char="Ø"/>
            </a:pPr>
            <a:r>
              <a:rPr lang="en-US" sz="2400" b="1" dirty="0"/>
              <a:t>Licensures (CLIA)</a:t>
            </a:r>
          </a:p>
          <a:p>
            <a:pPr marL="285750" indent="-285750">
              <a:buFont typeface="Wingdings" panose="05000000000000000000" pitchFamily="2" charset="2"/>
              <a:buChar char="Ø"/>
            </a:pPr>
            <a:r>
              <a:rPr lang="en-US" sz="2400" b="1" dirty="0"/>
              <a:t>Regulatory/Emergency Management</a:t>
            </a:r>
          </a:p>
          <a:p>
            <a:r>
              <a:rPr lang="en-US" sz="2400" b="1" dirty="0"/>
              <a:t>   (Joint Commission/Rural Health)</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endParaRPr lang="en-US" sz="2400" dirty="0"/>
          </a:p>
          <a:p>
            <a:r>
              <a:rPr lang="en-US" sz="2400" dirty="0"/>
              <a:t>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pic>
        <p:nvPicPr>
          <p:cNvPr id="9" name="Picture 8">
            <a:extLst>
              <a:ext uri="{FF2B5EF4-FFF2-40B4-BE49-F238E27FC236}">
                <a16:creationId xmlns:a16="http://schemas.microsoft.com/office/drawing/2014/main" id="{12683F8B-1BA1-4A85-B459-04DC721A5127}"/>
              </a:ext>
            </a:extLst>
          </p:cNvPr>
          <p:cNvPicPr>
            <a:picLocks noChangeAspect="1"/>
          </p:cNvPicPr>
          <p:nvPr/>
        </p:nvPicPr>
        <p:blipFill>
          <a:blip r:embed="rId3"/>
          <a:stretch>
            <a:fillRect/>
          </a:stretch>
        </p:blipFill>
        <p:spPr>
          <a:xfrm>
            <a:off x="6572250" y="1159807"/>
            <a:ext cx="5314950" cy="5058113"/>
          </a:xfrm>
          <a:prstGeom prst="rect">
            <a:avLst/>
          </a:prstGeom>
        </p:spPr>
      </p:pic>
    </p:spTree>
    <p:extLst>
      <p:ext uri="{BB962C8B-B14F-4D97-AF65-F5344CB8AC3E}">
        <p14:creationId xmlns:p14="http://schemas.microsoft.com/office/powerpoint/2010/main" val="52419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760220" y="-6677"/>
            <a:ext cx="8812530" cy="1163395"/>
          </a:xfrm>
        </p:spPr>
        <p:txBody>
          <a:bodyPr wrap="square" lIns="0" tIns="0" rIns="0" bIns="0" anchor="ctr">
            <a:spAutoFit/>
          </a:bodyPr>
          <a:lstStyle/>
          <a:p>
            <a:r>
              <a:rPr lang="en-US" sz="4200" dirty="0">
                <a:solidFill>
                  <a:srgbClr val="0C7182"/>
                </a:solidFill>
              </a:rPr>
              <a:t>PROJECT ACTIVITY CONSTRUCTION</a:t>
            </a:r>
          </a:p>
        </p:txBody>
      </p:sp>
      <p:pic>
        <p:nvPicPr>
          <p:cNvPr id="5" name="Picture 4">
            <a:extLst>
              <a:ext uri="{FF2B5EF4-FFF2-40B4-BE49-F238E27FC236}">
                <a16:creationId xmlns:a16="http://schemas.microsoft.com/office/drawing/2014/main" id="{01101ECA-7074-42DC-B760-C82FE1F43E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4900" y="1170507"/>
            <a:ext cx="6949440" cy="5515521"/>
          </a:xfrm>
          <a:prstGeom prst="rect">
            <a:avLst/>
          </a:prstGeom>
        </p:spPr>
      </p:pic>
      <p:pic>
        <p:nvPicPr>
          <p:cNvPr id="2053" name="Picture 5" descr="9b9fdbf5-b666-4447-be1d-18839831a8f7@grahamhospital">
            <a:extLst>
              <a:ext uri="{FF2B5EF4-FFF2-40B4-BE49-F238E27FC236}">
                <a16:creationId xmlns:a16="http://schemas.microsoft.com/office/drawing/2014/main" id="{D8F2DAE3-A727-4BC4-9853-4A009023B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 y="1170507"/>
            <a:ext cx="4404360" cy="175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eb9be797-ad7a-463e-9ed8-534f46d734b9@grahamhospital">
            <a:extLst>
              <a:ext uri="{FF2B5EF4-FFF2-40B4-BE49-F238E27FC236}">
                <a16:creationId xmlns:a16="http://schemas.microsoft.com/office/drawing/2014/main" id="{9FFD8EBC-0C77-48B3-9A1D-2EA42C97D5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 y="3062082"/>
            <a:ext cx="4404360" cy="175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0ea1f335-c294-4f28-9908-3f901ef09f27@grahamhospital">
            <a:extLst>
              <a:ext uri="{FF2B5EF4-FFF2-40B4-BE49-F238E27FC236}">
                <a16:creationId xmlns:a16="http://schemas.microsoft.com/office/drawing/2014/main" id="{77052FE8-5E1D-4E23-844A-23D2FAA2BB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 y="4953657"/>
            <a:ext cx="4404360" cy="1732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99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760220" y="242622"/>
            <a:ext cx="8812530" cy="664797"/>
          </a:xfrm>
        </p:spPr>
        <p:txBody>
          <a:bodyPr wrap="square" lIns="0" tIns="0" rIns="0" bIns="0" anchor="ctr">
            <a:spAutoFit/>
          </a:bodyPr>
          <a:lstStyle/>
          <a:p>
            <a:r>
              <a:rPr lang="en-US" sz="4800" dirty="0">
                <a:solidFill>
                  <a:srgbClr val="0C7182"/>
                </a:solidFill>
              </a:rPr>
              <a:t>PROJECT ACTIVITY</a:t>
            </a:r>
          </a:p>
        </p:txBody>
      </p:sp>
      <p:sp>
        <p:nvSpPr>
          <p:cNvPr id="6" name="TextBox 5">
            <a:extLst>
              <a:ext uri="{FF2B5EF4-FFF2-40B4-BE49-F238E27FC236}">
                <a16:creationId xmlns:a16="http://schemas.microsoft.com/office/drawing/2014/main" id="{03343D37-EC52-4067-ACDD-10C0FF287D30}"/>
              </a:ext>
            </a:extLst>
          </p:cNvPr>
          <p:cNvSpPr txBox="1"/>
          <p:nvPr/>
        </p:nvSpPr>
        <p:spPr>
          <a:xfrm>
            <a:off x="640080" y="1544067"/>
            <a:ext cx="10721340" cy="2769989"/>
          </a:xfrm>
          <a:prstGeom prst="rect">
            <a:avLst/>
          </a:prstGeom>
          <a:noFill/>
        </p:spPr>
        <p:txBody>
          <a:bodyPr wrap="square" rtlCol="0">
            <a:spAutoFit/>
          </a:bodyPr>
          <a:lstStyle/>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b="1" dirty="0"/>
              <a:t>Signage</a:t>
            </a:r>
          </a:p>
          <a:p>
            <a:pPr marL="285750" indent="-285750">
              <a:buFont typeface="Wingdings" panose="05000000000000000000" pitchFamily="2" charset="2"/>
              <a:buChar char="Ø"/>
            </a:pPr>
            <a:r>
              <a:rPr lang="en-US" sz="2400" b="1" dirty="0"/>
              <a:t>Advertisement</a:t>
            </a:r>
          </a:p>
          <a:p>
            <a:pPr marL="285750" indent="-285750">
              <a:buFont typeface="Wingdings" panose="05000000000000000000" pitchFamily="2" charset="2"/>
              <a:buChar char="Ø"/>
            </a:pPr>
            <a:r>
              <a:rPr lang="en-US" sz="2400" b="1" dirty="0"/>
              <a:t>Staffing </a:t>
            </a:r>
          </a:p>
          <a:p>
            <a:pPr marL="285750" indent="-285750">
              <a:buFont typeface="Wingdings" panose="05000000000000000000" pitchFamily="2" charset="2"/>
              <a:buChar char="Ø"/>
            </a:pPr>
            <a:r>
              <a:rPr lang="en-US" sz="2400" b="1" dirty="0"/>
              <a:t>Workflow</a:t>
            </a:r>
          </a:p>
          <a:p>
            <a:endParaRPr lang="en-US" dirty="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pic>
        <p:nvPicPr>
          <p:cNvPr id="11" name="Picture 10">
            <a:extLst>
              <a:ext uri="{FF2B5EF4-FFF2-40B4-BE49-F238E27FC236}">
                <a16:creationId xmlns:a16="http://schemas.microsoft.com/office/drawing/2014/main" id="{CF7FEC80-F741-4EC6-A30A-E7540D9FCC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6090" y="1245870"/>
            <a:ext cx="8206740" cy="5017770"/>
          </a:xfrm>
          <a:prstGeom prst="rect">
            <a:avLst/>
          </a:prstGeom>
        </p:spPr>
      </p:pic>
    </p:spTree>
    <p:extLst>
      <p:ext uri="{BB962C8B-B14F-4D97-AF65-F5344CB8AC3E}">
        <p14:creationId xmlns:p14="http://schemas.microsoft.com/office/powerpoint/2010/main" val="369505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3877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rgbClr val="0C7182"/>
                </a:solidFill>
              </a:rPr>
              <a:t>PROJECT ACTIVITY</a:t>
            </a:r>
            <a:endParaRPr lang="en-US" sz="2800" dirty="0">
              <a:solidFill>
                <a:srgbClr val="0C7182"/>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D1B1E083-D07C-4934-9782-F7CCA3539ACF}"/>
              </a:ext>
            </a:extLst>
          </p:cNvPr>
          <p:cNvSpPr/>
          <p:nvPr/>
        </p:nvSpPr>
        <p:spPr>
          <a:xfrm>
            <a:off x="3311918" y="3502980"/>
            <a:ext cx="4967514" cy="651328"/>
          </a:xfrm>
          <a:prstGeom prst="roundRect">
            <a:avLst/>
          </a:prstGeom>
          <a:gradFill>
            <a:gsLst>
              <a:gs pos="0">
                <a:srgbClr val="0C7182"/>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mj-lt"/>
              </a:rPr>
              <a:t>Next Steps</a:t>
            </a:r>
          </a:p>
        </p:txBody>
      </p:sp>
      <p:cxnSp>
        <p:nvCxnSpPr>
          <p:cNvPr id="9" name="Straight Connector 8">
            <a:extLst>
              <a:ext uri="{FF2B5EF4-FFF2-40B4-BE49-F238E27FC236}">
                <a16:creationId xmlns:a16="http://schemas.microsoft.com/office/drawing/2014/main" id="{8CBC1BB2-55FC-4E8F-A171-32FAA820D2B7}"/>
              </a:ext>
              <a:ext uri="{C183D7F6-B498-43B3-948B-1728B52AA6E4}">
                <adec:decorative xmlns:adec="http://schemas.microsoft.com/office/drawing/2017/decorative" val="1"/>
              </a:ext>
            </a:extLst>
          </p:cNvPr>
          <p:cNvCxnSpPr>
            <a:cxnSpLocks/>
          </p:cNvCxnSpPr>
          <p:nvPr/>
        </p:nvCxnSpPr>
        <p:spPr>
          <a:xfrm>
            <a:off x="1294448" y="3460329"/>
            <a:ext cx="989534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C6C50C9F-7F83-45D1-BEA0-19497DFE9350}"/>
              </a:ext>
            </a:extLst>
          </p:cNvPr>
          <p:cNvSpPr/>
          <p:nvPr/>
        </p:nvSpPr>
        <p:spPr>
          <a:xfrm>
            <a:off x="3396978" y="814298"/>
            <a:ext cx="4967514" cy="709702"/>
          </a:xfrm>
          <a:prstGeom prst="roundRect">
            <a:avLst/>
          </a:prstGeom>
          <a:gradFill>
            <a:gsLst>
              <a:gs pos="0">
                <a:srgbClr val="0C7182"/>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mj-lt"/>
              </a:rPr>
              <a:t>Barriers</a:t>
            </a:r>
          </a:p>
        </p:txBody>
      </p:sp>
      <p:sp>
        <p:nvSpPr>
          <p:cNvPr id="4" name="TextBox 3">
            <a:extLst>
              <a:ext uri="{FF2B5EF4-FFF2-40B4-BE49-F238E27FC236}">
                <a16:creationId xmlns:a16="http://schemas.microsoft.com/office/drawing/2014/main" id="{EB93D55F-8FA5-4AEE-A0DA-344803FDC2F0}"/>
              </a:ext>
            </a:extLst>
          </p:cNvPr>
          <p:cNvSpPr txBox="1"/>
          <p:nvPr/>
        </p:nvSpPr>
        <p:spPr>
          <a:xfrm>
            <a:off x="2240280" y="1686370"/>
            <a:ext cx="7406640" cy="1692771"/>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t>Unexpected roof repair</a:t>
            </a:r>
          </a:p>
          <a:p>
            <a:pPr marL="285750" indent="-285750">
              <a:buFont typeface="Wingdings" panose="05000000000000000000" pitchFamily="2" charset="2"/>
              <a:buChar char="Ø"/>
            </a:pPr>
            <a:r>
              <a:rPr lang="en-US" sz="2000" b="1" dirty="0"/>
              <a:t>Redesign parking lot</a:t>
            </a:r>
          </a:p>
          <a:p>
            <a:pPr marL="285750" indent="-285750">
              <a:buFont typeface="Wingdings" panose="05000000000000000000" pitchFamily="2" charset="2"/>
              <a:buChar char="Ø"/>
            </a:pPr>
            <a:r>
              <a:rPr lang="en-US" sz="2000" b="1" dirty="0"/>
              <a:t>Delay in shipment for main exterior door</a:t>
            </a:r>
          </a:p>
          <a:p>
            <a:pPr marL="285750" indent="-285750">
              <a:buFont typeface="Wingdings" panose="05000000000000000000" pitchFamily="2" charset="2"/>
              <a:buChar char="Ø"/>
            </a:pPr>
            <a:r>
              <a:rPr lang="en-US" sz="2000" b="1" dirty="0"/>
              <a:t>Staffing</a:t>
            </a:r>
          </a:p>
          <a:p>
            <a:pPr marL="285750" indent="-285750">
              <a:buFont typeface="Wingdings" panose="05000000000000000000" pitchFamily="2" charset="2"/>
              <a:buChar char="Ø"/>
            </a:pPr>
            <a:r>
              <a:rPr lang="en-US" sz="2000" b="1" dirty="0"/>
              <a:t>Multiple projects</a:t>
            </a:r>
            <a:r>
              <a:rPr lang="en-US" sz="2400" b="1" dirty="0"/>
              <a:t> </a:t>
            </a:r>
          </a:p>
        </p:txBody>
      </p:sp>
      <p:sp>
        <p:nvSpPr>
          <p:cNvPr id="29" name="TextBox 28">
            <a:extLst>
              <a:ext uri="{FF2B5EF4-FFF2-40B4-BE49-F238E27FC236}">
                <a16:creationId xmlns:a16="http://schemas.microsoft.com/office/drawing/2014/main" id="{D3F4E872-6B50-473D-8EAC-DED8DF29E4A6}"/>
              </a:ext>
            </a:extLst>
          </p:cNvPr>
          <p:cNvSpPr txBox="1"/>
          <p:nvPr/>
        </p:nvSpPr>
        <p:spPr>
          <a:xfrm>
            <a:off x="2043112" y="4200256"/>
            <a:ext cx="6983730" cy="2554545"/>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t>Handover from P.J. Hoerr to GMG upon completion of construction</a:t>
            </a:r>
          </a:p>
          <a:p>
            <a:pPr marL="285750" indent="-285750">
              <a:buFont typeface="Wingdings" panose="05000000000000000000" pitchFamily="2" charset="2"/>
              <a:buChar char="Ø"/>
            </a:pPr>
            <a:r>
              <a:rPr lang="en-US" sz="2000" b="1" dirty="0"/>
              <a:t>Complete deep cleans</a:t>
            </a:r>
          </a:p>
          <a:p>
            <a:pPr marL="285750" indent="-285750">
              <a:buFont typeface="Wingdings" panose="05000000000000000000" pitchFamily="2" charset="2"/>
              <a:buChar char="Ø"/>
            </a:pPr>
            <a:r>
              <a:rPr lang="en-US" sz="2000" b="1" dirty="0"/>
              <a:t>Coordinate move date </a:t>
            </a:r>
          </a:p>
          <a:p>
            <a:pPr marL="285750" indent="-285750">
              <a:buFont typeface="Wingdings" panose="05000000000000000000" pitchFamily="2" charset="2"/>
              <a:buChar char="Ø"/>
            </a:pPr>
            <a:r>
              <a:rPr lang="en-US" sz="2000" b="1" dirty="0"/>
              <a:t>Train new hires &amp; prepare current staff for transition</a:t>
            </a:r>
          </a:p>
          <a:p>
            <a:pPr marL="285750" indent="-285750">
              <a:buFont typeface="Wingdings" panose="05000000000000000000" pitchFamily="2" charset="2"/>
              <a:buChar char="Ø"/>
            </a:pPr>
            <a:r>
              <a:rPr lang="en-US" sz="2000" b="1" dirty="0"/>
              <a:t>Final Move </a:t>
            </a:r>
          </a:p>
          <a:p>
            <a:pPr marL="285750" indent="-285750">
              <a:buFont typeface="Wingdings" panose="05000000000000000000" pitchFamily="2" charset="2"/>
              <a:buChar char="Ø"/>
            </a:pPr>
            <a:r>
              <a:rPr lang="en-US" sz="2000" b="1" dirty="0"/>
              <a:t>Increase patient volume from 132,480 visits in FY23 to 165,780 in FY24 resulting in a growth rate of 25.1%. </a:t>
            </a:r>
          </a:p>
        </p:txBody>
      </p:sp>
    </p:spTree>
    <p:extLst>
      <p:ext uri="{BB962C8B-B14F-4D97-AF65-F5344CB8AC3E}">
        <p14:creationId xmlns:p14="http://schemas.microsoft.com/office/powerpoint/2010/main" val="2889415659"/>
      </p:ext>
    </p:extLst>
  </p:cSld>
  <p:clrMapOvr>
    <a:masterClrMapping/>
  </p:clrMapOvr>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609EDA-869E-4BE5-AE5D-B898C584B6FF}">
  <ds:schemaRefs>
    <ds:schemaRef ds:uri="71af3243-3dd4-4a8d-8c0d-dd76da1f02a5"/>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16c05727-aa75-4e4a-9b5f-8a80a1165891"/>
    <ds:schemaRef ds:uri="http://purl.org/dc/terms/"/>
    <ds:schemaRef ds:uri="http://purl.org/dc/elements/1.1/"/>
  </ds:schemaRefs>
</ds:datastoreItem>
</file>

<file path=customXml/itemProps3.xml><?xml version="1.0" encoding="utf-8"?>
<ds:datastoreItem xmlns:ds="http://schemas.openxmlformats.org/officeDocument/2006/customXml" ds:itemID="{2FD05317-60D6-4B3A-8545-888496D1A8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0</TotalTime>
  <Words>488</Words>
  <Application>Microsoft Office PowerPoint</Application>
  <PresentationFormat>Widescreen</PresentationFormat>
  <Paragraphs>110</Paragraphs>
  <Slides>12</Slides>
  <Notes>12</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Bradley Hand ITC</vt:lpstr>
      <vt:lpstr>Calibri</vt:lpstr>
      <vt:lpstr>Century Gothic</vt:lpstr>
      <vt:lpstr>Segoe UI</vt:lpstr>
      <vt:lpstr>Segoe UI Light</vt:lpstr>
      <vt:lpstr>Wingdings</vt:lpstr>
      <vt:lpstr>Office Theme</vt:lpstr>
      <vt:lpstr>GMG FREE STANDING CONVENIENT CARE    2023 ICAHN RURAL HEALTH FELLOWSHIP PROJECT Chastity Swope|Graham Health System</vt:lpstr>
      <vt:lpstr>PROJECT CORE STATEMENT</vt:lpstr>
      <vt:lpstr>Project analysis slide 2</vt:lpstr>
      <vt:lpstr>Project analysis slide 3</vt:lpstr>
      <vt:lpstr>PROJECT ACTIVITY</vt:lpstr>
      <vt:lpstr>PROJECT ACTIVITY</vt:lpstr>
      <vt:lpstr>PROJECT ACTIVITY CONSTRUCTION</vt:lpstr>
      <vt:lpstr>PROJECT ACTIVITY</vt:lpstr>
      <vt:lpstr>Project analysis slide 8</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2023-04-17T01:06:38Z</dcterms:created>
  <dcterms:modified xsi:type="dcterms:W3CDTF">2023-04-18T02:52:49Z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