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3.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4.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1"/>
  </p:notesMasterIdLst>
  <p:handoutMasterIdLst>
    <p:handoutMasterId r:id="rId22"/>
  </p:handoutMasterIdLst>
  <p:sldIdLst>
    <p:sldId id="256" r:id="rId2"/>
    <p:sldId id="257" r:id="rId3"/>
    <p:sldId id="283" r:id="rId4"/>
    <p:sldId id="261" r:id="rId5"/>
    <p:sldId id="290" r:id="rId6"/>
    <p:sldId id="291" r:id="rId7"/>
    <p:sldId id="292" r:id="rId8"/>
    <p:sldId id="293" r:id="rId9"/>
    <p:sldId id="294" r:id="rId10"/>
    <p:sldId id="295" r:id="rId11"/>
    <p:sldId id="296" r:id="rId12"/>
    <p:sldId id="297" r:id="rId13"/>
    <p:sldId id="264" r:id="rId14"/>
    <p:sldId id="277" r:id="rId15"/>
    <p:sldId id="263" r:id="rId16"/>
    <p:sldId id="262" r:id="rId17"/>
    <p:sldId id="267" r:id="rId18"/>
    <p:sldId id="266" r:id="rId19"/>
    <p:sldId id="270"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A70"/>
    <a:srgbClr val="75787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4674"/>
  </p:normalViewPr>
  <p:slideViewPr>
    <p:cSldViewPr snapToGrid="0" snapToObjects="1">
      <p:cViewPr varScale="1">
        <p:scale>
          <a:sx n="108" d="100"/>
          <a:sy n="108" d="100"/>
        </p:scale>
        <p:origin x="100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September referrals (1)</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September referrals</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E630-44F7-B18A-105916A1DF2E}"/>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c:f>
              <c:strCache>
                <c:ptCount val="1"/>
                <c:pt idx="0">
                  <c:v>Patient declined by Sheikh and Griffin (1)</c:v>
                </c:pt>
              </c:strCache>
            </c:strRef>
          </c:cat>
          <c:val>
            <c:numRef>
              <c:f>Sheet1!$B$2</c:f>
              <c:numCache>
                <c:formatCode>General</c:formatCode>
                <c:ptCount val="1"/>
                <c:pt idx="0">
                  <c:v>1</c:v>
                </c:pt>
              </c:numCache>
            </c:numRef>
          </c:val>
          <c:extLst>
            <c:ext xmlns:c16="http://schemas.microsoft.com/office/drawing/2014/chart" uri="{C3380CC4-5D6E-409C-BE32-E72D297353CC}">
              <c16:uniqueId val="{00000002-E630-44F7-B18A-105916A1DF2E}"/>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October referrals (11)</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October referrals</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E644-4D9D-A328-47CE3F8BFDF3}"/>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E644-4D9D-A328-47CE3F8BFDF3}"/>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E644-4D9D-A328-47CE3F8BFDF3}"/>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Sheet1!$A$2:$A$4</c:f>
              <c:strCache>
                <c:ptCount val="3"/>
                <c:pt idx="0">
                  <c:v>Patient accepted by PCP, then patient declined appt (1)</c:v>
                </c:pt>
                <c:pt idx="1">
                  <c:v>Patient accepted by PCP and appt scheduled (7)</c:v>
                </c:pt>
                <c:pt idx="2">
                  <c:v>Patient not accepted, accepted but never (3)</c:v>
                </c:pt>
              </c:strCache>
            </c:strRef>
          </c:cat>
          <c:val>
            <c:numRef>
              <c:f>Sheet1!$B$2:$B$4</c:f>
              <c:numCache>
                <c:formatCode>General</c:formatCode>
                <c:ptCount val="3"/>
                <c:pt idx="0">
                  <c:v>1</c:v>
                </c:pt>
                <c:pt idx="1">
                  <c:v>7</c:v>
                </c:pt>
                <c:pt idx="2">
                  <c:v>3</c:v>
                </c:pt>
              </c:numCache>
            </c:numRef>
          </c:val>
          <c:extLst>
            <c:ext xmlns:c16="http://schemas.microsoft.com/office/drawing/2014/chart" uri="{C3380CC4-5D6E-409C-BE32-E72D297353CC}">
              <c16:uniqueId val="{00000006-E644-4D9D-A328-47CE3F8BFDF3}"/>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2254286277042592"/>
          <c:y val="0.34568248199744267"/>
          <c:w val="0.32626458341921921"/>
          <c:h val="0.31880584157749514"/>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November referrals (18)</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November referrals</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336E-41C8-8AE5-D691FD5C2256}"/>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336E-41C8-8AE5-D691FD5C2256}"/>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336E-41C8-8AE5-D691FD5C2256}"/>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Sheet1!$A$2:$A$4</c:f>
              <c:strCache>
                <c:ptCount val="3"/>
                <c:pt idx="0">
                  <c:v>Patient accepted but didn't schedule appt, patient declined, attempted to call, letter sent (7)</c:v>
                </c:pt>
                <c:pt idx="1">
                  <c:v>Patient accepted by PCP and appointment scheduled (2)</c:v>
                </c:pt>
                <c:pt idx="2">
                  <c:v>Patient not accepted, accepted but never scheduled (pcp not on care team), called but no letter sent, etc. (9)</c:v>
                </c:pt>
              </c:strCache>
            </c:strRef>
          </c:cat>
          <c:val>
            <c:numRef>
              <c:f>Sheet1!$B$2:$B$4</c:f>
              <c:numCache>
                <c:formatCode>General</c:formatCode>
                <c:ptCount val="3"/>
                <c:pt idx="0">
                  <c:v>7</c:v>
                </c:pt>
                <c:pt idx="1">
                  <c:v>2</c:v>
                </c:pt>
                <c:pt idx="2">
                  <c:v>9</c:v>
                </c:pt>
              </c:numCache>
            </c:numRef>
          </c:val>
          <c:extLst>
            <c:ext xmlns:c16="http://schemas.microsoft.com/office/drawing/2014/chart" uri="{C3380CC4-5D6E-409C-BE32-E72D297353CC}">
              <c16:uniqueId val="{00000006-336E-41C8-8AE5-D691FD5C2256}"/>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2035371470430778"/>
          <c:y val="0.11262784202253402"/>
          <c:w val="0.3379805634351587"/>
          <c:h val="0.44536748523740005"/>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December referrals (15)</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December referrals</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B462-43E3-AFE5-9D8058CB2018}"/>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B462-43E3-AFE5-9D8058CB2018}"/>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B462-43E3-AFE5-9D8058CB2018}"/>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Sheet1!$A$2:$A$4</c:f>
              <c:strCache>
                <c:ptCount val="3"/>
                <c:pt idx="0">
                  <c:v>Patient declined, no contact but letter sent, etc (3)</c:v>
                </c:pt>
                <c:pt idx="1">
                  <c:v>Patient accepted by PCP and appointment scheduled (3)</c:v>
                </c:pt>
                <c:pt idx="2">
                  <c:v>Patient not accepted, accepted but not scheduled, no follow through, closed with too few attemps to reach/no letter sent (9)</c:v>
                </c:pt>
              </c:strCache>
            </c:strRef>
          </c:cat>
          <c:val>
            <c:numRef>
              <c:f>Sheet1!$B$2:$B$4</c:f>
              <c:numCache>
                <c:formatCode>General</c:formatCode>
                <c:ptCount val="3"/>
                <c:pt idx="0">
                  <c:v>3</c:v>
                </c:pt>
                <c:pt idx="1">
                  <c:v>3</c:v>
                </c:pt>
                <c:pt idx="2">
                  <c:v>9</c:v>
                </c:pt>
              </c:numCache>
            </c:numRef>
          </c:val>
          <c:extLst>
            <c:ext xmlns:c16="http://schemas.microsoft.com/office/drawing/2014/chart" uri="{C3380CC4-5D6E-409C-BE32-E72D297353CC}">
              <c16:uniqueId val="{00000006-B462-43E3-AFE5-9D8058CB2018}"/>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January referrals (21)</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January referrals</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18E4-4C96-A841-9CA476E7D3EB}"/>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18E4-4C96-A841-9CA476E7D3EB}"/>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18E4-4C96-A841-9CA476E7D3EB}"/>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Sheet1!$A$2:$A$4</c:f>
              <c:strCache>
                <c:ptCount val="3"/>
                <c:pt idx="0">
                  <c:v>Patient declined, unable to reach and letter sent etc (10)</c:v>
                </c:pt>
                <c:pt idx="1">
                  <c:v>Patient accepted by PCP and appointment scheduled (8)</c:v>
                </c:pt>
                <c:pt idx="2">
                  <c:v>Patient not accepted, accepted but not scheduled, no follow through, etc. (3)</c:v>
                </c:pt>
              </c:strCache>
            </c:strRef>
          </c:cat>
          <c:val>
            <c:numRef>
              <c:f>Sheet1!$B$2:$B$4</c:f>
              <c:numCache>
                <c:formatCode>General</c:formatCode>
                <c:ptCount val="3"/>
                <c:pt idx="0">
                  <c:v>10</c:v>
                </c:pt>
                <c:pt idx="1">
                  <c:v>8</c:v>
                </c:pt>
                <c:pt idx="2">
                  <c:v>3</c:v>
                </c:pt>
              </c:numCache>
            </c:numRef>
          </c:val>
          <c:extLst>
            <c:ext xmlns:c16="http://schemas.microsoft.com/office/drawing/2014/chart" uri="{C3380CC4-5D6E-409C-BE32-E72D297353CC}">
              <c16:uniqueId val="{00000006-18E4-4C96-A841-9CA476E7D3EB}"/>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February referrals (15)</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A4BC-413B-A8F3-AAC65F970535}"/>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A4BC-413B-A8F3-AAC65F970535}"/>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A4BC-413B-A8F3-AAC65F970535}"/>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Sheet1!$A$2:$A$4</c:f>
              <c:strCache>
                <c:ptCount val="3"/>
                <c:pt idx="0">
                  <c:v>No response from patient (2)</c:v>
                </c:pt>
                <c:pt idx="1">
                  <c:v>Accepted and appt. scheduled (10)</c:v>
                </c:pt>
                <c:pt idx="2">
                  <c:v>Accepted but not scheduled, care team not updated (2)</c:v>
                </c:pt>
              </c:strCache>
            </c:strRef>
          </c:cat>
          <c:val>
            <c:numRef>
              <c:f>Sheet1!$B$2:$B$4</c:f>
              <c:numCache>
                <c:formatCode>General</c:formatCode>
                <c:ptCount val="3"/>
                <c:pt idx="0">
                  <c:v>2</c:v>
                </c:pt>
                <c:pt idx="1">
                  <c:v>10</c:v>
                </c:pt>
                <c:pt idx="2">
                  <c:v>3</c:v>
                </c:pt>
              </c:numCache>
            </c:numRef>
          </c:val>
          <c:extLst>
            <c:ext xmlns:c16="http://schemas.microsoft.com/office/drawing/2014/chart" uri="{C3380CC4-5D6E-409C-BE32-E72D297353CC}">
              <c16:uniqueId val="{00000006-A4BC-413B-A8F3-AAC65F970535}"/>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March referrals (16)</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March referrals 16</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D0BF-4EBD-A7D5-80ED938A3B67}"/>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D0BF-4EBD-A7D5-80ED938A3B67}"/>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D0BF-4EBD-A7D5-80ED938A3B67}"/>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Sheet1!$A$2:$A$4</c:f>
              <c:strCache>
                <c:ptCount val="3"/>
                <c:pt idx="0">
                  <c:v>Patient declined, unable to reach, etc. (9)</c:v>
                </c:pt>
                <c:pt idx="1">
                  <c:v>Patient accepted and appointment scheduled (5)</c:v>
                </c:pt>
                <c:pt idx="2">
                  <c:v>Patient accepted but no appointment scheduled and no care team updated (2)</c:v>
                </c:pt>
              </c:strCache>
            </c:strRef>
          </c:cat>
          <c:val>
            <c:numRef>
              <c:f>Sheet1!$B$2:$B$4</c:f>
              <c:numCache>
                <c:formatCode>General</c:formatCode>
                <c:ptCount val="3"/>
                <c:pt idx="0">
                  <c:v>9</c:v>
                </c:pt>
                <c:pt idx="1">
                  <c:v>5</c:v>
                </c:pt>
                <c:pt idx="2">
                  <c:v>2</c:v>
                </c:pt>
              </c:numCache>
            </c:numRef>
          </c:val>
          <c:extLst>
            <c:ext xmlns:c16="http://schemas.microsoft.com/office/drawing/2014/chart" uri="{C3380CC4-5D6E-409C-BE32-E72D297353CC}">
              <c16:uniqueId val="{00000006-D0BF-4EBD-A7D5-80ED938A3B67}"/>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20F4677-F330-4875-B3F7-52039A10B3F5}" type="datetimeFigureOut">
              <a:rPr lang="en-US" smtClean="0"/>
              <a:t>4/10/2023</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383DA75-6A31-44AD-82A7-B0D8CC5A8EDD}" type="slidenum">
              <a:rPr lang="en-US" smtClean="0"/>
              <a:t>‹#›</a:t>
            </a:fld>
            <a:endParaRPr lang="en-US" dirty="0"/>
          </a:p>
        </p:txBody>
      </p:sp>
    </p:spTree>
    <p:extLst>
      <p:ext uri="{BB962C8B-B14F-4D97-AF65-F5344CB8AC3E}">
        <p14:creationId xmlns:p14="http://schemas.microsoft.com/office/powerpoint/2010/main" val="39641766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6EBDE1A-058B-4B2E-AE59-7736BA335C55}" type="datetimeFigureOut">
              <a:rPr lang="en-US" smtClean="0"/>
              <a:t>4/10/2023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5F0BAE5-CEF5-4E97-AD74-ABA81281461B}" type="slidenum">
              <a:rPr lang="en-US" smtClean="0"/>
              <a:t>‹#›</a:t>
            </a:fld>
            <a:endParaRPr lang="en-US" dirty="0"/>
          </a:p>
        </p:txBody>
      </p:sp>
    </p:spTree>
    <p:extLst>
      <p:ext uri="{BB962C8B-B14F-4D97-AF65-F5344CB8AC3E}">
        <p14:creationId xmlns:p14="http://schemas.microsoft.com/office/powerpoint/2010/main" val="447736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F0BAE5-CEF5-4E97-AD74-ABA81281461B}" type="slidenum">
              <a:rPr lang="en-US" smtClean="0"/>
              <a:t>1</a:t>
            </a:fld>
            <a:endParaRPr lang="en-US" dirty="0"/>
          </a:p>
        </p:txBody>
      </p:sp>
    </p:spTree>
    <p:extLst>
      <p:ext uri="{BB962C8B-B14F-4D97-AF65-F5344CB8AC3E}">
        <p14:creationId xmlns:p14="http://schemas.microsoft.com/office/powerpoint/2010/main" val="14652161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F0BAE5-CEF5-4E97-AD74-ABA81281461B}" type="slidenum">
              <a:rPr lang="en-US" smtClean="0"/>
              <a:t>10</a:t>
            </a:fld>
            <a:endParaRPr lang="en-US" dirty="0"/>
          </a:p>
        </p:txBody>
      </p:sp>
    </p:spTree>
    <p:extLst>
      <p:ext uri="{BB962C8B-B14F-4D97-AF65-F5344CB8AC3E}">
        <p14:creationId xmlns:p14="http://schemas.microsoft.com/office/powerpoint/2010/main" val="2112393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F0BAE5-CEF5-4E97-AD74-ABA81281461B}" type="slidenum">
              <a:rPr lang="en-US" smtClean="0"/>
              <a:t>11</a:t>
            </a:fld>
            <a:endParaRPr lang="en-US" dirty="0"/>
          </a:p>
        </p:txBody>
      </p:sp>
    </p:spTree>
    <p:extLst>
      <p:ext uri="{BB962C8B-B14F-4D97-AF65-F5344CB8AC3E}">
        <p14:creationId xmlns:p14="http://schemas.microsoft.com/office/powerpoint/2010/main" val="35134925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F0BAE5-CEF5-4E97-AD74-ABA81281461B}" type="slidenum">
              <a:rPr lang="en-US" smtClean="0"/>
              <a:t>12</a:t>
            </a:fld>
            <a:endParaRPr lang="en-US" dirty="0"/>
          </a:p>
        </p:txBody>
      </p:sp>
    </p:spTree>
    <p:extLst>
      <p:ext uri="{BB962C8B-B14F-4D97-AF65-F5344CB8AC3E}">
        <p14:creationId xmlns:p14="http://schemas.microsoft.com/office/powerpoint/2010/main" val="13473266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F0BAE5-CEF5-4E97-AD74-ABA81281461B}" type="slidenum">
              <a:rPr lang="en-US" smtClean="0"/>
              <a:t>13</a:t>
            </a:fld>
            <a:endParaRPr lang="en-US" dirty="0"/>
          </a:p>
        </p:txBody>
      </p:sp>
    </p:spTree>
    <p:extLst>
      <p:ext uri="{BB962C8B-B14F-4D97-AF65-F5344CB8AC3E}">
        <p14:creationId xmlns:p14="http://schemas.microsoft.com/office/powerpoint/2010/main" val="21086526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F0BAE5-CEF5-4E97-AD74-ABA81281461B}" type="slidenum">
              <a:rPr lang="en-US" smtClean="0"/>
              <a:t>14</a:t>
            </a:fld>
            <a:endParaRPr lang="en-US" dirty="0"/>
          </a:p>
        </p:txBody>
      </p:sp>
    </p:spTree>
    <p:extLst>
      <p:ext uri="{BB962C8B-B14F-4D97-AF65-F5344CB8AC3E}">
        <p14:creationId xmlns:p14="http://schemas.microsoft.com/office/powerpoint/2010/main" val="21086526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F0BAE5-CEF5-4E97-AD74-ABA81281461B}" type="slidenum">
              <a:rPr lang="en-US" smtClean="0"/>
              <a:t>15</a:t>
            </a:fld>
            <a:endParaRPr lang="en-US" dirty="0"/>
          </a:p>
        </p:txBody>
      </p:sp>
    </p:spTree>
    <p:extLst>
      <p:ext uri="{BB962C8B-B14F-4D97-AF65-F5344CB8AC3E}">
        <p14:creationId xmlns:p14="http://schemas.microsoft.com/office/powerpoint/2010/main" val="24962859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F0BAE5-CEF5-4E97-AD74-ABA81281461B}" type="slidenum">
              <a:rPr lang="en-US" smtClean="0"/>
              <a:t>16</a:t>
            </a:fld>
            <a:endParaRPr lang="en-US" dirty="0"/>
          </a:p>
        </p:txBody>
      </p:sp>
    </p:spTree>
    <p:extLst>
      <p:ext uri="{BB962C8B-B14F-4D97-AF65-F5344CB8AC3E}">
        <p14:creationId xmlns:p14="http://schemas.microsoft.com/office/powerpoint/2010/main" val="27630289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F0BAE5-CEF5-4E97-AD74-ABA81281461B}" type="slidenum">
              <a:rPr lang="en-US" smtClean="0"/>
              <a:t>17</a:t>
            </a:fld>
            <a:endParaRPr lang="en-US" dirty="0"/>
          </a:p>
        </p:txBody>
      </p:sp>
    </p:spTree>
    <p:extLst>
      <p:ext uri="{BB962C8B-B14F-4D97-AF65-F5344CB8AC3E}">
        <p14:creationId xmlns:p14="http://schemas.microsoft.com/office/powerpoint/2010/main" val="399217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F0BAE5-CEF5-4E97-AD74-ABA81281461B}" type="slidenum">
              <a:rPr lang="en-US" smtClean="0"/>
              <a:t>18</a:t>
            </a:fld>
            <a:endParaRPr lang="en-US" dirty="0"/>
          </a:p>
        </p:txBody>
      </p:sp>
    </p:spTree>
    <p:extLst>
      <p:ext uri="{BB962C8B-B14F-4D97-AF65-F5344CB8AC3E}">
        <p14:creationId xmlns:p14="http://schemas.microsoft.com/office/powerpoint/2010/main" val="17860560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F0BAE5-CEF5-4E97-AD74-ABA81281461B}" type="slidenum">
              <a:rPr lang="en-US" smtClean="0"/>
              <a:t>19</a:t>
            </a:fld>
            <a:endParaRPr lang="en-US" dirty="0"/>
          </a:p>
        </p:txBody>
      </p:sp>
    </p:spTree>
    <p:extLst>
      <p:ext uri="{BB962C8B-B14F-4D97-AF65-F5344CB8AC3E}">
        <p14:creationId xmlns:p14="http://schemas.microsoft.com/office/powerpoint/2010/main" val="3444489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F0BAE5-CEF5-4E97-AD74-ABA81281461B}" type="slidenum">
              <a:rPr lang="en-US" smtClean="0"/>
              <a:t>2</a:t>
            </a:fld>
            <a:endParaRPr lang="en-US" dirty="0"/>
          </a:p>
        </p:txBody>
      </p:sp>
    </p:spTree>
    <p:extLst>
      <p:ext uri="{BB962C8B-B14F-4D97-AF65-F5344CB8AC3E}">
        <p14:creationId xmlns:p14="http://schemas.microsoft.com/office/powerpoint/2010/main" val="1886807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F0BAE5-CEF5-4E97-AD74-ABA81281461B}" type="slidenum">
              <a:rPr lang="en-US" smtClean="0"/>
              <a:t>3</a:t>
            </a:fld>
            <a:endParaRPr lang="en-US" dirty="0"/>
          </a:p>
        </p:txBody>
      </p:sp>
    </p:spTree>
    <p:extLst>
      <p:ext uri="{BB962C8B-B14F-4D97-AF65-F5344CB8AC3E}">
        <p14:creationId xmlns:p14="http://schemas.microsoft.com/office/powerpoint/2010/main" val="2827565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F0BAE5-CEF5-4E97-AD74-ABA81281461B}" type="slidenum">
              <a:rPr lang="en-US" smtClean="0"/>
              <a:t>4</a:t>
            </a:fld>
            <a:endParaRPr lang="en-US" dirty="0"/>
          </a:p>
        </p:txBody>
      </p:sp>
    </p:spTree>
    <p:extLst>
      <p:ext uri="{BB962C8B-B14F-4D97-AF65-F5344CB8AC3E}">
        <p14:creationId xmlns:p14="http://schemas.microsoft.com/office/powerpoint/2010/main" val="4091431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F0BAE5-CEF5-4E97-AD74-ABA81281461B}" type="slidenum">
              <a:rPr lang="en-US" smtClean="0"/>
              <a:t>5</a:t>
            </a:fld>
            <a:endParaRPr lang="en-US" dirty="0"/>
          </a:p>
        </p:txBody>
      </p:sp>
    </p:spTree>
    <p:extLst>
      <p:ext uri="{BB962C8B-B14F-4D97-AF65-F5344CB8AC3E}">
        <p14:creationId xmlns:p14="http://schemas.microsoft.com/office/powerpoint/2010/main" val="1697226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F0BAE5-CEF5-4E97-AD74-ABA81281461B}" type="slidenum">
              <a:rPr lang="en-US" smtClean="0"/>
              <a:t>6</a:t>
            </a:fld>
            <a:endParaRPr lang="en-US" dirty="0"/>
          </a:p>
        </p:txBody>
      </p:sp>
    </p:spTree>
    <p:extLst>
      <p:ext uri="{BB962C8B-B14F-4D97-AF65-F5344CB8AC3E}">
        <p14:creationId xmlns:p14="http://schemas.microsoft.com/office/powerpoint/2010/main" val="1046655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F0BAE5-CEF5-4E97-AD74-ABA81281461B}" type="slidenum">
              <a:rPr lang="en-US" smtClean="0"/>
              <a:t>7</a:t>
            </a:fld>
            <a:endParaRPr lang="en-US" dirty="0"/>
          </a:p>
        </p:txBody>
      </p:sp>
    </p:spTree>
    <p:extLst>
      <p:ext uri="{BB962C8B-B14F-4D97-AF65-F5344CB8AC3E}">
        <p14:creationId xmlns:p14="http://schemas.microsoft.com/office/powerpoint/2010/main" val="10048895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F0BAE5-CEF5-4E97-AD74-ABA81281461B}" type="slidenum">
              <a:rPr lang="en-US" smtClean="0"/>
              <a:t>8</a:t>
            </a:fld>
            <a:endParaRPr lang="en-US" dirty="0"/>
          </a:p>
        </p:txBody>
      </p:sp>
    </p:spTree>
    <p:extLst>
      <p:ext uri="{BB962C8B-B14F-4D97-AF65-F5344CB8AC3E}">
        <p14:creationId xmlns:p14="http://schemas.microsoft.com/office/powerpoint/2010/main" val="42597363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F0BAE5-CEF5-4E97-AD74-ABA81281461B}" type="slidenum">
              <a:rPr lang="en-US" smtClean="0"/>
              <a:t>9</a:t>
            </a:fld>
            <a:endParaRPr lang="en-US" dirty="0"/>
          </a:p>
        </p:txBody>
      </p:sp>
    </p:spTree>
    <p:extLst>
      <p:ext uri="{BB962C8B-B14F-4D97-AF65-F5344CB8AC3E}">
        <p14:creationId xmlns:p14="http://schemas.microsoft.com/office/powerpoint/2010/main" val="2186264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3DDFCE89-A8A5-7D44-9D84-EDDD77D9E8B0}" type="datetimeFigureOut">
              <a:rPr lang="en-US" smtClean="0"/>
              <a:t>4/10/2023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A9B932-4561-4141-9183-36B2DBB1652D}" type="slidenum">
              <a:rPr lang="en-US" smtClean="0"/>
              <a:t>‹#›</a:t>
            </a:fld>
            <a:endParaRPr lang="en-US" dirty="0"/>
          </a:p>
        </p:txBody>
      </p:sp>
    </p:spTree>
    <p:extLst>
      <p:ext uri="{BB962C8B-B14F-4D97-AF65-F5344CB8AC3E}">
        <p14:creationId xmlns:p14="http://schemas.microsoft.com/office/powerpoint/2010/main" val="417107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DFCE89-A8A5-7D44-9D84-EDDD77D9E8B0}" type="datetimeFigureOut">
              <a:rPr lang="en-US" smtClean="0"/>
              <a:t>4/10/2023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A9B932-4561-4141-9183-36B2DBB1652D}" type="slidenum">
              <a:rPr lang="en-US" smtClean="0"/>
              <a:t>‹#›</a:t>
            </a:fld>
            <a:endParaRPr lang="en-US" dirty="0"/>
          </a:p>
        </p:txBody>
      </p:sp>
    </p:spTree>
    <p:extLst>
      <p:ext uri="{BB962C8B-B14F-4D97-AF65-F5344CB8AC3E}">
        <p14:creationId xmlns:p14="http://schemas.microsoft.com/office/powerpoint/2010/main" val="943144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DFCE89-A8A5-7D44-9D84-EDDD77D9E8B0}" type="datetimeFigureOut">
              <a:rPr lang="en-US" smtClean="0"/>
              <a:t>4/10/2023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A9B932-4561-4141-9183-36B2DBB1652D}" type="slidenum">
              <a:rPr lang="en-US" smtClean="0"/>
              <a:t>‹#›</a:t>
            </a:fld>
            <a:endParaRPr lang="en-US" dirty="0"/>
          </a:p>
        </p:txBody>
      </p:sp>
    </p:spTree>
    <p:extLst>
      <p:ext uri="{BB962C8B-B14F-4D97-AF65-F5344CB8AC3E}">
        <p14:creationId xmlns:p14="http://schemas.microsoft.com/office/powerpoint/2010/main" val="858006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DFCE89-A8A5-7D44-9D84-EDDD77D9E8B0}" type="datetimeFigureOut">
              <a:rPr lang="en-US" smtClean="0"/>
              <a:t>4/10/2023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A9B932-4561-4141-9183-36B2DBB1652D}" type="slidenum">
              <a:rPr lang="en-US" smtClean="0"/>
              <a:t>‹#›</a:t>
            </a:fld>
            <a:endParaRPr lang="en-US" dirty="0"/>
          </a:p>
        </p:txBody>
      </p:sp>
    </p:spTree>
    <p:extLst>
      <p:ext uri="{BB962C8B-B14F-4D97-AF65-F5344CB8AC3E}">
        <p14:creationId xmlns:p14="http://schemas.microsoft.com/office/powerpoint/2010/main" val="942910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DFCE89-A8A5-7D44-9D84-EDDD77D9E8B0}" type="datetimeFigureOut">
              <a:rPr lang="en-US" smtClean="0"/>
              <a:t>4/10/2023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A9B932-4561-4141-9183-36B2DBB1652D}" type="slidenum">
              <a:rPr lang="en-US" smtClean="0"/>
              <a:t>‹#›</a:t>
            </a:fld>
            <a:endParaRPr lang="en-US" dirty="0"/>
          </a:p>
        </p:txBody>
      </p:sp>
    </p:spTree>
    <p:extLst>
      <p:ext uri="{BB962C8B-B14F-4D97-AF65-F5344CB8AC3E}">
        <p14:creationId xmlns:p14="http://schemas.microsoft.com/office/powerpoint/2010/main" val="1211026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DDFCE89-A8A5-7D44-9D84-EDDD77D9E8B0}" type="datetimeFigureOut">
              <a:rPr lang="en-US" smtClean="0"/>
              <a:t>4/10/2023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A9B932-4561-4141-9183-36B2DBB1652D}" type="slidenum">
              <a:rPr lang="en-US" smtClean="0"/>
              <a:t>‹#›</a:t>
            </a:fld>
            <a:endParaRPr lang="en-US" dirty="0"/>
          </a:p>
        </p:txBody>
      </p:sp>
    </p:spTree>
    <p:extLst>
      <p:ext uri="{BB962C8B-B14F-4D97-AF65-F5344CB8AC3E}">
        <p14:creationId xmlns:p14="http://schemas.microsoft.com/office/powerpoint/2010/main" val="2015761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DDFCE89-A8A5-7D44-9D84-EDDD77D9E8B0}" type="datetimeFigureOut">
              <a:rPr lang="en-US" smtClean="0"/>
              <a:t>4/10/2023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3A9B932-4561-4141-9183-36B2DBB1652D}" type="slidenum">
              <a:rPr lang="en-US" smtClean="0"/>
              <a:t>‹#›</a:t>
            </a:fld>
            <a:endParaRPr lang="en-US" dirty="0"/>
          </a:p>
        </p:txBody>
      </p:sp>
    </p:spTree>
    <p:extLst>
      <p:ext uri="{BB962C8B-B14F-4D97-AF65-F5344CB8AC3E}">
        <p14:creationId xmlns:p14="http://schemas.microsoft.com/office/powerpoint/2010/main" val="209465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DDFCE89-A8A5-7D44-9D84-EDDD77D9E8B0}" type="datetimeFigureOut">
              <a:rPr lang="en-US" smtClean="0"/>
              <a:t>4/10/2023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3A9B932-4561-4141-9183-36B2DBB1652D}" type="slidenum">
              <a:rPr lang="en-US" smtClean="0"/>
              <a:t>‹#›</a:t>
            </a:fld>
            <a:endParaRPr lang="en-US" dirty="0"/>
          </a:p>
        </p:txBody>
      </p:sp>
    </p:spTree>
    <p:extLst>
      <p:ext uri="{BB962C8B-B14F-4D97-AF65-F5344CB8AC3E}">
        <p14:creationId xmlns:p14="http://schemas.microsoft.com/office/powerpoint/2010/main" val="754893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DFCE89-A8A5-7D44-9D84-EDDD77D9E8B0}" type="datetimeFigureOut">
              <a:rPr lang="en-US" smtClean="0"/>
              <a:t>4/10/2023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3A9B932-4561-4141-9183-36B2DBB1652D}" type="slidenum">
              <a:rPr lang="en-US" smtClean="0"/>
              <a:t>‹#›</a:t>
            </a:fld>
            <a:endParaRPr lang="en-US" dirty="0"/>
          </a:p>
        </p:txBody>
      </p:sp>
    </p:spTree>
    <p:extLst>
      <p:ext uri="{BB962C8B-B14F-4D97-AF65-F5344CB8AC3E}">
        <p14:creationId xmlns:p14="http://schemas.microsoft.com/office/powerpoint/2010/main" val="165701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DDFCE89-A8A5-7D44-9D84-EDDD77D9E8B0}" type="datetimeFigureOut">
              <a:rPr lang="en-US" smtClean="0"/>
              <a:t>4/10/2023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A9B932-4561-4141-9183-36B2DBB1652D}" type="slidenum">
              <a:rPr lang="en-US" smtClean="0"/>
              <a:t>‹#›</a:t>
            </a:fld>
            <a:endParaRPr lang="en-US" dirty="0"/>
          </a:p>
        </p:txBody>
      </p:sp>
    </p:spTree>
    <p:extLst>
      <p:ext uri="{BB962C8B-B14F-4D97-AF65-F5344CB8AC3E}">
        <p14:creationId xmlns:p14="http://schemas.microsoft.com/office/powerpoint/2010/main" val="1809732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DDFCE89-A8A5-7D44-9D84-EDDD77D9E8B0}" type="datetimeFigureOut">
              <a:rPr lang="en-US" smtClean="0"/>
              <a:t>4/10/2023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A9B932-4561-4141-9183-36B2DBB1652D}" type="slidenum">
              <a:rPr lang="en-US" smtClean="0"/>
              <a:t>‹#›</a:t>
            </a:fld>
            <a:endParaRPr lang="en-US" dirty="0"/>
          </a:p>
        </p:txBody>
      </p:sp>
    </p:spTree>
    <p:extLst>
      <p:ext uri="{BB962C8B-B14F-4D97-AF65-F5344CB8AC3E}">
        <p14:creationId xmlns:p14="http://schemas.microsoft.com/office/powerpoint/2010/main" val="1365184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DDFCE89-A8A5-7D44-9D84-EDDD77D9E8B0}" type="datetimeFigureOut">
              <a:rPr lang="en-US" smtClean="0"/>
              <a:t>4/10/2023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3A9B932-4561-4141-9183-36B2DBB1652D}" type="slidenum">
              <a:rPr lang="en-US" smtClean="0"/>
              <a:t>‹#›</a:t>
            </a:fld>
            <a:endParaRPr lang="en-US" dirty="0"/>
          </a:p>
        </p:txBody>
      </p:sp>
    </p:spTree>
    <p:extLst>
      <p:ext uri="{BB962C8B-B14F-4D97-AF65-F5344CB8AC3E}">
        <p14:creationId xmlns:p14="http://schemas.microsoft.com/office/powerpoint/2010/main" val="2979918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24540" y="1225103"/>
            <a:ext cx="8174665" cy="1651659"/>
          </a:xfrm>
        </p:spPr>
        <p:txBody>
          <a:bodyPr>
            <a:normAutofit/>
          </a:bodyPr>
          <a:lstStyle/>
          <a:p>
            <a:r>
              <a:rPr lang="en-US" sz="5400" b="1" dirty="0">
                <a:solidFill>
                  <a:srgbClr val="005A70"/>
                </a:solidFill>
                <a:latin typeface="Gotham-Bold" charset="0"/>
                <a:ea typeface="Gotham-Bold" charset="0"/>
                <a:cs typeface="Gotham-Bold" charset="0"/>
              </a:rPr>
              <a:t>ICAHN 2023 Rural Health Fellowship</a:t>
            </a:r>
          </a:p>
        </p:txBody>
      </p:sp>
      <p:sp>
        <p:nvSpPr>
          <p:cNvPr id="5" name="Subtitle 4">
            <a:extLst>
              <a:ext uri="{FF2B5EF4-FFF2-40B4-BE49-F238E27FC236}">
                <a16:creationId xmlns:a16="http://schemas.microsoft.com/office/drawing/2014/main" id="{92000401-0B83-36D8-6440-69E6B124D30B}"/>
              </a:ext>
            </a:extLst>
          </p:cNvPr>
          <p:cNvSpPr>
            <a:spLocks noGrp="1"/>
          </p:cNvSpPr>
          <p:nvPr>
            <p:ph type="subTitle" idx="1"/>
          </p:nvPr>
        </p:nvSpPr>
        <p:spPr/>
        <p:txBody>
          <a:bodyPr>
            <a:normAutofit/>
          </a:bodyPr>
          <a:lstStyle/>
          <a:p>
            <a:r>
              <a:rPr lang="en-US" sz="2400" dirty="0"/>
              <a:t>Carrie Cunningham, MSN, FNP-C, Clinic Director</a:t>
            </a:r>
          </a:p>
        </p:txBody>
      </p:sp>
    </p:spTree>
    <p:extLst>
      <p:ext uri="{BB962C8B-B14F-4D97-AF65-F5344CB8AC3E}">
        <p14:creationId xmlns:p14="http://schemas.microsoft.com/office/powerpoint/2010/main" val="213951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652801"/>
            <a:ext cx="7886700" cy="1325563"/>
          </a:xfrm>
        </p:spPr>
        <p:txBody>
          <a:bodyPr>
            <a:normAutofit/>
          </a:bodyPr>
          <a:lstStyle/>
          <a:p>
            <a:pPr algn="ctr"/>
            <a:r>
              <a:rPr lang="en-US" sz="5400" dirty="0"/>
              <a:t>Data cont’d</a:t>
            </a:r>
          </a:p>
        </p:txBody>
      </p:sp>
      <p:graphicFrame>
        <p:nvGraphicFramePr>
          <p:cNvPr id="4" name="Content Placeholder 3">
            <a:extLst>
              <a:ext uri="{FF2B5EF4-FFF2-40B4-BE49-F238E27FC236}">
                <a16:creationId xmlns:a16="http://schemas.microsoft.com/office/drawing/2014/main" id="{FC6BE988-54ED-F2CB-665E-EDCCCFC1A292}"/>
              </a:ext>
            </a:extLst>
          </p:cNvPr>
          <p:cNvGraphicFramePr>
            <a:graphicFrameLocks noGrp="1"/>
          </p:cNvGraphicFramePr>
          <p:nvPr>
            <p:ph idx="1"/>
            <p:extLst>
              <p:ext uri="{D42A27DB-BD31-4B8C-83A1-F6EECF244321}">
                <p14:modId xmlns:p14="http://schemas.microsoft.com/office/powerpoint/2010/main" val="695735573"/>
              </p:ext>
            </p:extLst>
          </p:nvPr>
        </p:nvGraphicFramePr>
        <p:xfrm>
          <a:off x="230819" y="1696953"/>
          <a:ext cx="5486399" cy="3878224"/>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a:extLst>
              <a:ext uri="{FF2B5EF4-FFF2-40B4-BE49-F238E27FC236}">
                <a16:creationId xmlns:a16="http://schemas.microsoft.com/office/drawing/2014/main" id="{5735570C-9D81-FCB5-D2B9-A05A1136ACFF}"/>
              </a:ext>
            </a:extLst>
          </p:cNvPr>
          <p:cNvSpPr txBox="1"/>
          <p:nvPr/>
        </p:nvSpPr>
        <p:spPr>
          <a:xfrm>
            <a:off x="6107837" y="1784412"/>
            <a:ext cx="2805344" cy="2862322"/>
          </a:xfrm>
          <a:prstGeom prst="rect">
            <a:avLst/>
          </a:prstGeom>
          <a:noFill/>
        </p:spPr>
        <p:txBody>
          <a:bodyPr wrap="square" rtlCol="0">
            <a:spAutoFit/>
          </a:bodyPr>
          <a:lstStyle/>
          <a:p>
            <a:r>
              <a:rPr lang="en-US" dirty="0"/>
              <a:t>November 2022 18 patients referred to family practice.  Seven patients declined appointment or did not respond, 2 patients were accepted by and scheduled with a PCP, and 9 were not accepted, accepted but not scheduled or attempt to contact was not completed. </a:t>
            </a:r>
          </a:p>
        </p:txBody>
      </p:sp>
    </p:spTree>
    <p:extLst>
      <p:ext uri="{BB962C8B-B14F-4D97-AF65-F5344CB8AC3E}">
        <p14:creationId xmlns:p14="http://schemas.microsoft.com/office/powerpoint/2010/main" val="2756101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652801"/>
            <a:ext cx="7886700" cy="1325563"/>
          </a:xfrm>
        </p:spPr>
        <p:txBody>
          <a:bodyPr>
            <a:normAutofit/>
          </a:bodyPr>
          <a:lstStyle/>
          <a:p>
            <a:pPr algn="ctr"/>
            <a:r>
              <a:rPr lang="en-US" sz="5400" dirty="0"/>
              <a:t>Data cont’d</a:t>
            </a:r>
          </a:p>
        </p:txBody>
      </p:sp>
      <p:sp>
        <p:nvSpPr>
          <p:cNvPr id="3" name="Content Placeholder 2"/>
          <p:cNvSpPr>
            <a:spLocks noGrp="1"/>
          </p:cNvSpPr>
          <p:nvPr>
            <p:ph idx="1"/>
          </p:nvPr>
        </p:nvSpPr>
        <p:spPr>
          <a:xfrm>
            <a:off x="701748" y="2129221"/>
            <a:ext cx="7813601" cy="3236677"/>
          </a:xfrm>
        </p:spPr>
        <p:txBody>
          <a:bodyPr>
            <a:normAutofit/>
          </a:bodyPr>
          <a:lstStyle/>
          <a:p>
            <a:pPr>
              <a:buFont typeface="Wingdings" panose="05000000000000000000" pitchFamily="2" charset="2"/>
              <a:buChar char="§"/>
            </a:pPr>
            <a:endParaRPr lang="en-US" sz="2000" dirty="0">
              <a:solidFill>
                <a:schemeClr val="bg2">
                  <a:lumMod val="25000"/>
                </a:schemeClr>
              </a:solidFill>
              <a:latin typeface="Gotham-Book" charset="0"/>
              <a:ea typeface="Gotham-Book" charset="0"/>
              <a:cs typeface="Gotham-Book" charset="0"/>
            </a:endParaRPr>
          </a:p>
          <a:p>
            <a:pPr marL="0" indent="0">
              <a:buNone/>
            </a:pPr>
            <a:endParaRPr lang="en-US" sz="2000" dirty="0">
              <a:solidFill>
                <a:schemeClr val="bg2">
                  <a:lumMod val="25000"/>
                </a:schemeClr>
              </a:solidFill>
              <a:latin typeface="Gotham-Book" charset="0"/>
              <a:ea typeface="Gotham-Book" charset="0"/>
              <a:cs typeface="Gotham-Book" charset="0"/>
            </a:endParaRPr>
          </a:p>
        </p:txBody>
      </p:sp>
      <p:graphicFrame>
        <p:nvGraphicFramePr>
          <p:cNvPr id="4" name="Chart 3">
            <a:extLst>
              <a:ext uri="{FF2B5EF4-FFF2-40B4-BE49-F238E27FC236}">
                <a16:creationId xmlns:a16="http://schemas.microsoft.com/office/drawing/2014/main" id="{84846311-3FED-5CF0-CAC1-1C91E7E1C766}"/>
              </a:ext>
            </a:extLst>
          </p:cNvPr>
          <p:cNvGraphicFramePr/>
          <p:nvPr>
            <p:extLst>
              <p:ext uri="{D42A27DB-BD31-4B8C-83A1-F6EECF244321}">
                <p14:modId xmlns:p14="http://schemas.microsoft.com/office/powerpoint/2010/main" val="1768011260"/>
              </p:ext>
            </p:extLst>
          </p:nvPr>
        </p:nvGraphicFramePr>
        <p:xfrm>
          <a:off x="159797" y="1713389"/>
          <a:ext cx="5264459" cy="3870665"/>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D12E379B-AFBA-3BE6-FE85-F1199F395E6A}"/>
              </a:ext>
            </a:extLst>
          </p:cNvPr>
          <p:cNvSpPr txBox="1"/>
          <p:nvPr/>
        </p:nvSpPr>
        <p:spPr>
          <a:xfrm>
            <a:off x="5655076" y="1802166"/>
            <a:ext cx="3045041" cy="3416320"/>
          </a:xfrm>
          <a:prstGeom prst="rect">
            <a:avLst/>
          </a:prstGeom>
          <a:noFill/>
        </p:spPr>
        <p:txBody>
          <a:bodyPr wrap="square" rtlCol="0">
            <a:spAutoFit/>
          </a:bodyPr>
          <a:lstStyle/>
          <a:p>
            <a:r>
              <a:rPr lang="en-US" dirty="0"/>
              <a:t>There were 15 patients referred to family practice in December 2022.  Three patients declined appointments or did not return attempts to reach them, 3 patients were accepted by and had appointments with a PCP, and 9 patient were not accepted, attempt to contact not completed, etc. </a:t>
            </a:r>
          </a:p>
        </p:txBody>
      </p:sp>
    </p:spTree>
    <p:extLst>
      <p:ext uri="{BB962C8B-B14F-4D97-AF65-F5344CB8AC3E}">
        <p14:creationId xmlns:p14="http://schemas.microsoft.com/office/powerpoint/2010/main" val="2526930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652801"/>
            <a:ext cx="7886700" cy="1325563"/>
          </a:xfrm>
        </p:spPr>
        <p:txBody>
          <a:bodyPr>
            <a:normAutofit/>
          </a:bodyPr>
          <a:lstStyle/>
          <a:p>
            <a:pPr algn="ctr"/>
            <a:r>
              <a:rPr lang="en-US" sz="5400" dirty="0"/>
              <a:t>Data cont’d</a:t>
            </a:r>
          </a:p>
        </p:txBody>
      </p:sp>
      <p:sp>
        <p:nvSpPr>
          <p:cNvPr id="3" name="Content Placeholder 2"/>
          <p:cNvSpPr>
            <a:spLocks noGrp="1"/>
          </p:cNvSpPr>
          <p:nvPr>
            <p:ph idx="1"/>
          </p:nvPr>
        </p:nvSpPr>
        <p:spPr>
          <a:xfrm>
            <a:off x="701748" y="2129221"/>
            <a:ext cx="7813601" cy="3236677"/>
          </a:xfrm>
        </p:spPr>
        <p:txBody>
          <a:bodyPr>
            <a:normAutofit/>
          </a:bodyPr>
          <a:lstStyle/>
          <a:p>
            <a:pPr>
              <a:buFont typeface="Wingdings" panose="05000000000000000000" pitchFamily="2" charset="2"/>
              <a:buChar char="§"/>
            </a:pPr>
            <a:endParaRPr lang="en-US" sz="2000" dirty="0">
              <a:solidFill>
                <a:schemeClr val="bg2">
                  <a:lumMod val="25000"/>
                </a:schemeClr>
              </a:solidFill>
              <a:latin typeface="Gotham-Book" charset="0"/>
              <a:ea typeface="Gotham-Book" charset="0"/>
              <a:cs typeface="Gotham-Book" charset="0"/>
            </a:endParaRPr>
          </a:p>
          <a:p>
            <a:pPr marL="0" indent="0">
              <a:buNone/>
            </a:pPr>
            <a:endParaRPr lang="en-US" sz="2000" dirty="0">
              <a:solidFill>
                <a:schemeClr val="bg2">
                  <a:lumMod val="25000"/>
                </a:schemeClr>
              </a:solidFill>
              <a:latin typeface="Gotham-Book" charset="0"/>
              <a:ea typeface="Gotham-Book" charset="0"/>
              <a:cs typeface="Gotham-Book" charset="0"/>
            </a:endParaRPr>
          </a:p>
        </p:txBody>
      </p:sp>
      <p:graphicFrame>
        <p:nvGraphicFramePr>
          <p:cNvPr id="4" name="Chart 3">
            <a:extLst>
              <a:ext uri="{FF2B5EF4-FFF2-40B4-BE49-F238E27FC236}">
                <a16:creationId xmlns:a16="http://schemas.microsoft.com/office/drawing/2014/main" id="{C5A98018-3EAF-4A2E-E7AE-B3E020543005}"/>
              </a:ext>
            </a:extLst>
          </p:cNvPr>
          <p:cNvGraphicFramePr/>
          <p:nvPr>
            <p:extLst>
              <p:ext uri="{D42A27DB-BD31-4B8C-83A1-F6EECF244321}">
                <p14:modId xmlns:p14="http://schemas.microsoft.com/office/powerpoint/2010/main" val="2227534599"/>
              </p:ext>
            </p:extLst>
          </p:nvPr>
        </p:nvGraphicFramePr>
        <p:xfrm>
          <a:off x="426539" y="1679236"/>
          <a:ext cx="4837919" cy="4153393"/>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F9931882-72E7-F6CE-B094-9DF7FE5AE3AA}"/>
              </a:ext>
            </a:extLst>
          </p:cNvPr>
          <p:cNvSpPr txBox="1"/>
          <p:nvPr/>
        </p:nvSpPr>
        <p:spPr>
          <a:xfrm>
            <a:off x="5539667" y="1679235"/>
            <a:ext cx="3177794" cy="3416320"/>
          </a:xfrm>
          <a:prstGeom prst="rect">
            <a:avLst/>
          </a:prstGeom>
          <a:noFill/>
        </p:spPr>
        <p:txBody>
          <a:bodyPr wrap="square" rtlCol="0">
            <a:spAutoFit/>
          </a:bodyPr>
          <a:lstStyle/>
          <a:p>
            <a:r>
              <a:rPr lang="en-US" dirty="0"/>
              <a:t>In January 2023 there were 21 referrals made to family practice from EZ Care.  Ten patients declined an appointment when contacted or did not return attempt to contact, 8 were accepted by and had appointment with a PCP, 3 were either not accepted, were accepted by not scheduled or follow through not completed. </a:t>
            </a:r>
          </a:p>
        </p:txBody>
      </p:sp>
    </p:spTree>
    <p:extLst>
      <p:ext uri="{BB962C8B-B14F-4D97-AF65-F5344CB8AC3E}">
        <p14:creationId xmlns:p14="http://schemas.microsoft.com/office/powerpoint/2010/main" val="2293724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652801"/>
            <a:ext cx="7886700" cy="1325563"/>
          </a:xfrm>
        </p:spPr>
        <p:txBody>
          <a:bodyPr>
            <a:normAutofit/>
          </a:bodyPr>
          <a:lstStyle/>
          <a:p>
            <a:pPr algn="ctr"/>
            <a:r>
              <a:rPr lang="en-US" sz="5400" dirty="0"/>
              <a:t>Data cont’d</a:t>
            </a:r>
          </a:p>
        </p:txBody>
      </p:sp>
      <p:sp>
        <p:nvSpPr>
          <p:cNvPr id="5" name="TextBox 4">
            <a:extLst>
              <a:ext uri="{FF2B5EF4-FFF2-40B4-BE49-F238E27FC236}">
                <a16:creationId xmlns:a16="http://schemas.microsoft.com/office/drawing/2014/main" id="{5936CBEC-5D39-F368-A724-77AA778C5E0E}"/>
              </a:ext>
            </a:extLst>
          </p:cNvPr>
          <p:cNvSpPr txBox="1"/>
          <p:nvPr/>
        </p:nvSpPr>
        <p:spPr>
          <a:xfrm>
            <a:off x="5397623" y="1908699"/>
            <a:ext cx="3355760" cy="2585323"/>
          </a:xfrm>
          <a:prstGeom prst="rect">
            <a:avLst/>
          </a:prstGeom>
          <a:noFill/>
        </p:spPr>
        <p:txBody>
          <a:bodyPr wrap="square" rtlCol="0">
            <a:spAutoFit/>
          </a:bodyPr>
          <a:lstStyle/>
          <a:p>
            <a:r>
              <a:rPr lang="en-US" dirty="0"/>
              <a:t>In February of 2023 there were 15 referrals sent for PCP from EZ Care.  Three patients did not return attempts to contact them, 10 patients were accepted by and had appointment with a PCP, and 2 were accepted but not scheduled and the care team not updated. </a:t>
            </a:r>
          </a:p>
        </p:txBody>
      </p:sp>
      <p:graphicFrame>
        <p:nvGraphicFramePr>
          <p:cNvPr id="11" name="Content Placeholder 10">
            <a:extLst>
              <a:ext uri="{FF2B5EF4-FFF2-40B4-BE49-F238E27FC236}">
                <a16:creationId xmlns:a16="http://schemas.microsoft.com/office/drawing/2014/main" id="{89234BF4-86D1-B001-2877-A02358C8A625}"/>
              </a:ext>
            </a:extLst>
          </p:cNvPr>
          <p:cNvGraphicFramePr>
            <a:graphicFrameLocks noGrp="1"/>
          </p:cNvGraphicFramePr>
          <p:nvPr>
            <p:ph idx="1"/>
            <p:extLst>
              <p:ext uri="{D42A27DB-BD31-4B8C-83A1-F6EECF244321}">
                <p14:modId xmlns:p14="http://schemas.microsoft.com/office/powerpoint/2010/main" val="2883411003"/>
              </p:ext>
            </p:extLst>
          </p:nvPr>
        </p:nvGraphicFramePr>
        <p:xfrm>
          <a:off x="168676" y="1722269"/>
          <a:ext cx="4990914" cy="398607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648140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652801"/>
            <a:ext cx="7886700" cy="1325563"/>
          </a:xfrm>
        </p:spPr>
        <p:txBody>
          <a:bodyPr>
            <a:normAutofit/>
          </a:bodyPr>
          <a:lstStyle/>
          <a:p>
            <a:pPr algn="ctr"/>
            <a:r>
              <a:rPr lang="en-US" sz="5400" dirty="0"/>
              <a:t>Data cont’d</a:t>
            </a:r>
          </a:p>
        </p:txBody>
      </p:sp>
      <p:sp>
        <p:nvSpPr>
          <p:cNvPr id="3" name="Content Placeholder 2"/>
          <p:cNvSpPr>
            <a:spLocks noGrp="1"/>
          </p:cNvSpPr>
          <p:nvPr>
            <p:ph idx="1"/>
          </p:nvPr>
        </p:nvSpPr>
        <p:spPr>
          <a:xfrm>
            <a:off x="628650" y="2221369"/>
            <a:ext cx="7886700" cy="3165794"/>
          </a:xfrm>
        </p:spPr>
        <p:txBody>
          <a:bodyPr>
            <a:normAutofit/>
          </a:bodyPr>
          <a:lstStyle/>
          <a:p>
            <a:pPr marL="342900" lvl="1" indent="0">
              <a:buNone/>
            </a:pPr>
            <a:endParaRPr lang="en-US" sz="1400" dirty="0">
              <a:solidFill>
                <a:schemeClr val="bg2">
                  <a:lumMod val="25000"/>
                </a:schemeClr>
              </a:solidFill>
              <a:latin typeface="Gotham-Book" charset="0"/>
              <a:ea typeface="Gotham-Book" charset="0"/>
              <a:cs typeface="Gotham-Book" charset="0"/>
            </a:endParaRPr>
          </a:p>
          <a:p>
            <a:pPr marL="342900" lvl="1" indent="0">
              <a:buNone/>
            </a:pPr>
            <a:endParaRPr lang="en-US" sz="1400" dirty="0">
              <a:solidFill>
                <a:schemeClr val="bg2">
                  <a:lumMod val="25000"/>
                </a:schemeClr>
              </a:solidFill>
              <a:latin typeface="Gotham-Book" charset="0"/>
              <a:ea typeface="Gotham-Book" charset="0"/>
              <a:cs typeface="Gotham-Book" charset="0"/>
            </a:endParaRPr>
          </a:p>
          <a:p>
            <a:pPr marL="0" indent="0">
              <a:buNone/>
            </a:pPr>
            <a:endParaRPr lang="en-US" sz="2000" dirty="0">
              <a:solidFill>
                <a:schemeClr val="bg2">
                  <a:lumMod val="25000"/>
                </a:schemeClr>
              </a:solidFill>
              <a:latin typeface="Gotham-Book" charset="0"/>
              <a:ea typeface="Gotham-Book" charset="0"/>
              <a:cs typeface="Gotham-Book" charset="0"/>
            </a:endParaRPr>
          </a:p>
        </p:txBody>
      </p:sp>
      <p:graphicFrame>
        <p:nvGraphicFramePr>
          <p:cNvPr id="4" name="Chart 3">
            <a:extLst>
              <a:ext uri="{FF2B5EF4-FFF2-40B4-BE49-F238E27FC236}">
                <a16:creationId xmlns:a16="http://schemas.microsoft.com/office/drawing/2014/main" id="{E50B12DB-2CD7-D73B-9BDC-D5F5626D160F}"/>
              </a:ext>
            </a:extLst>
          </p:cNvPr>
          <p:cNvGraphicFramePr/>
          <p:nvPr>
            <p:extLst>
              <p:ext uri="{D42A27DB-BD31-4B8C-83A1-F6EECF244321}">
                <p14:modId xmlns:p14="http://schemas.microsoft.com/office/powerpoint/2010/main" val="2363221886"/>
              </p:ext>
            </p:extLst>
          </p:nvPr>
        </p:nvGraphicFramePr>
        <p:xfrm>
          <a:off x="195309" y="1679236"/>
          <a:ext cx="5069150" cy="3860429"/>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E9BF0E00-0274-22DA-B6A6-11D162AAFC2A}"/>
              </a:ext>
            </a:extLst>
          </p:cNvPr>
          <p:cNvSpPr txBox="1"/>
          <p:nvPr/>
        </p:nvSpPr>
        <p:spPr>
          <a:xfrm>
            <a:off x="5513033" y="1679236"/>
            <a:ext cx="3002317" cy="3139321"/>
          </a:xfrm>
          <a:prstGeom prst="rect">
            <a:avLst/>
          </a:prstGeom>
          <a:noFill/>
        </p:spPr>
        <p:txBody>
          <a:bodyPr wrap="square" rtlCol="0">
            <a:spAutoFit/>
          </a:bodyPr>
          <a:lstStyle/>
          <a:p>
            <a:r>
              <a:rPr lang="en-US" dirty="0"/>
              <a:t>In March 2023 16 PCP referrals were sent from EZ Care.  Nine patients declined appointments or did not return attempts at contacting them, 5 were accepted by and had appointments with a PCP, and 2 were accepted but had no appointment made and Care Team was not updated in the EHR. </a:t>
            </a:r>
          </a:p>
        </p:txBody>
      </p:sp>
    </p:spTree>
    <p:extLst>
      <p:ext uri="{BB962C8B-B14F-4D97-AF65-F5344CB8AC3E}">
        <p14:creationId xmlns:p14="http://schemas.microsoft.com/office/powerpoint/2010/main" val="2318555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652801"/>
            <a:ext cx="7886700" cy="1325563"/>
          </a:xfrm>
        </p:spPr>
        <p:txBody>
          <a:bodyPr>
            <a:normAutofit/>
          </a:bodyPr>
          <a:lstStyle/>
          <a:p>
            <a:pPr algn="ctr"/>
            <a:r>
              <a:rPr lang="en-US" sz="5400" dirty="0"/>
              <a:t>Problems along the way</a:t>
            </a:r>
          </a:p>
        </p:txBody>
      </p:sp>
      <p:sp>
        <p:nvSpPr>
          <p:cNvPr id="3" name="Content Placeholder 2"/>
          <p:cNvSpPr>
            <a:spLocks noGrp="1"/>
          </p:cNvSpPr>
          <p:nvPr>
            <p:ph idx="1"/>
          </p:nvPr>
        </p:nvSpPr>
        <p:spPr>
          <a:xfrm>
            <a:off x="571943" y="1973984"/>
            <a:ext cx="7886700" cy="3491859"/>
          </a:xfrm>
        </p:spPr>
        <p:txBody>
          <a:bodyPr>
            <a:normAutofit/>
          </a:bodyPr>
          <a:lstStyle/>
          <a:p>
            <a:r>
              <a:rPr lang="en-US" sz="2000" dirty="0">
                <a:solidFill>
                  <a:schemeClr val="bg2">
                    <a:lumMod val="25000"/>
                  </a:schemeClr>
                </a:solidFill>
                <a:latin typeface="Gotham-Book" charset="0"/>
                <a:ea typeface="Gotham-Book" charset="0"/>
                <a:cs typeface="Gotham-Book" charset="0"/>
              </a:rPr>
              <a:t>Early on we discovered that the family practice referrals weren’t “going anywhere”.  </a:t>
            </a:r>
          </a:p>
          <a:p>
            <a:pPr lvl="1"/>
            <a:r>
              <a:rPr lang="en-US" sz="1700" dirty="0">
                <a:solidFill>
                  <a:schemeClr val="bg2">
                    <a:lumMod val="25000"/>
                  </a:schemeClr>
                </a:solidFill>
                <a:latin typeface="Gotham-Book" charset="0"/>
                <a:ea typeface="Gotham-Book" charset="0"/>
                <a:cs typeface="Gotham-Book" charset="0"/>
              </a:rPr>
              <a:t>Working with our clinical informatics department and the family practice clinic manager, we resolved this issue by setting up these referrals to go directly to our nurses who would be reaching out to patients to set them up with a PCP</a:t>
            </a:r>
          </a:p>
          <a:p>
            <a:r>
              <a:rPr lang="en-US" sz="2000" dirty="0">
                <a:solidFill>
                  <a:schemeClr val="bg2">
                    <a:lumMod val="25000"/>
                  </a:schemeClr>
                </a:solidFill>
                <a:latin typeface="Gotham-Book" charset="0"/>
                <a:ea typeface="Gotham-Book" charset="0"/>
                <a:cs typeface="Gotham-Book" charset="0"/>
              </a:rPr>
              <a:t>There have a been a few phone number glitches during this process due to some reorganization of the family practice clinic phone numbers</a:t>
            </a:r>
          </a:p>
          <a:p>
            <a:r>
              <a:rPr lang="en-US" sz="2000" dirty="0">
                <a:solidFill>
                  <a:schemeClr val="bg2">
                    <a:lumMod val="25000"/>
                  </a:schemeClr>
                </a:solidFill>
                <a:latin typeface="Gotham-Book" charset="0"/>
                <a:ea typeface="Gotham-Book" charset="0"/>
                <a:cs typeface="Gotham-Book" charset="0"/>
              </a:rPr>
              <a:t>Overall the problems that were encountered were minor and were able to be resolved quickly</a:t>
            </a:r>
          </a:p>
        </p:txBody>
      </p:sp>
      <p:sp>
        <p:nvSpPr>
          <p:cNvPr id="4" name="Subtitle 2"/>
          <p:cNvSpPr txBox="1">
            <a:spLocks/>
          </p:cNvSpPr>
          <p:nvPr/>
        </p:nvSpPr>
        <p:spPr>
          <a:xfrm>
            <a:off x="628650" y="2430783"/>
            <a:ext cx="6858000" cy="6411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3200" dirty="0">
              <a:solidFill>
                <a:srgbClr val="75787B"/>
              </a:solidFill>
              <a:latin typeface="Libre Baskerville" charset="0"/>
              <a:ea typeface="Libre Baskerville" charset="0"/>
              <a:cs typeface="Libre Baskerville" charset="0"/>
            </a:endParaRPr>
          </a:p>
        </p:txBody>
      </p:sp>
    </p:spTree>
    <p:extLst>
      <p:ext uri="{BB962C8B-B14F-4D97-AF65-F5344CB8AC3E}">
        <p14:creationId xmlns:p14="http://schemas.microsoft.com/office/powerpoint/2010/main" val="11758016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652801"/>
            <a:ext cx="7886700" cy="1325563"/>
          </a:xfrm>
        </p:spPr>
        <p:txBody>
          <a:bodyPr>
            <a:normAutofit/>
          </a:bodyPr>
          <a:lstStyle/>
          <a:p>
            <a:pPr algn="ctr"/>
            <a:r>
              <a:rPr lang="en-US" sz="5400" dirty="0"/>
              <a:t>Successes</a:t>
            </a:r>
          </a:p>
        </p:txBody>
      </p:sp>
      <p:sp>
        <p:nvSpPr>
          <p:cNvPr id="3" name="Content Placeholder 2"/>
          <p:cNvSpPr>
            <a:spLocks noGrp="1"/>
          </p:cNvSpPr>
          <p:nvPr>
            <p:ph idx="1"/>
          </p:nvPr>
        </p:nvSpPr>
        <p:spPr>
          <a:xfrm>
            <a:off x="628650" y="2115044"/>
            <a:ext cx="7886700" cy="2825393"/>
          </a:xfrm>
        </p:spPr>
        <p:txBody>
          <a:bodyPr>
            <a:normAutofit/>
          </a:bodyPr>
          <a:lstStyle/>
          <a:p>
            <a:pPr>
              <a:buFont typeface="Wingdings" panose="05000000000000000000" pitchFamily="2" charset="2"/>
              <a:buChar char="§"/>
            </a:pPr>
            <a:r>
              <a:rPr lang="en-US" sz="2000" dirty="0">
                <a:solidFill>
                  <a:schemeClr val="bg2">
                    <a:lumMod val="25000"/>
                  </a:schemeClr>
                </a:solidFill>
                <a:latin typeface="Gotham-Book" charset="0"/>
                <a:ea typeface="Gotham-Book" charset="0"/>
                <a:cs typeface="Gotham-Book" charset="0"/>
              </a:rPr>
              <a:t>Being able to have a system in which we can now track how many patients are being referred to establish with a PCP has made a big difference.</a:t>
            </a:r>
          </a:p>
          <a:p>
            <a:pPr lvl="1">
              <a:buFont typeface="Wingdings" panose="05000000000000000000" pitchFamily="2" charset="2"/>
              <a:buChar char="§"/>
            </a:pPr>
            <a:r>
              <a:rPr lang="en-US" sz="1700" dirty="0">
                <a:solidFill>
                  <a:schemeClr val="bg2">
                    <a:lumMod val="25000"/>
                  </a:schemeClr>
                </a:solidFill>
                <a:latin typeface="Gotham-Book" charset="0"/>
                <a:ea typeface="Gotham-Book" charset="0"/>
                <a:cs typeface="Gotham-Book" charset="0"/>
              </a:rPr>
              <a:t>Data can be shared with providers to show patients still needing a </a:t>
            </a:r>
            <a:r>
              <a:rPr lang="en-US" sz="1700" dirty="0" err="1">
                <a:solidFill>
                  <a:schemeClr val="bg2">
                    <a:lumMod val="25000"/>
                  </a:schemeClr>
                </a:solidFill>
                <a:latin typeface="Gotham-Book" charset="0"/>
                <a:ea typeface="Gotham-Book" charset="0"/>
                <a:cs typeface="Gotham-Book" charset="0"/>
              </a:rPr>
              <a:t>pcp</a:t>
            </a:r>
            <a:endParaRPr lang="en-US" sz="1700" dirty="0">
              <a:solidFill>
                <a:schemeClr val="bg2">
                  <a:lumMod val="25000"/>
                </a:schemeClr>
              </a:solidFill>
              <a:latin typeface="Gotham-Book" charset="0"/>
              <a:ea typeface="Gotham-Book" charset="0"/>
              <a:cs typeface="Gotham-Book" charset="0"/>
            </a:endParaRPr>
          </a:p>
          <a:p>
            <a:pPr lvl="1">
              <a:buFont typeface="Wingdings" panose="05000000000000000000" pitchFamily="2" charset="2"/>
              <a:buChar char="§"/>
            </a:pPr>
            <a:r>
              <a:rPr lang="en-US" sz="1700" dirty="0">
                <a:solidFill>
                  <a:schemeClr val="bg2">
                    <a:lumMod val="25000"/>
                  </a:schemeClr>
                </a:solidFill>
                <a:latin typeface="Gotham-Book" charset="0"/>
                <a:ea typeface="Gotham-Book" charset="0"/>
                <a:cs typeface="Gotham-Book" charset="0"/>
              </a:rPr>
              <a:t>We can track the information if it the providers who aren’t accepting patients or is it patients who aren’t open to scheduling that initial appointment</a:t>
            </a:r>
          </a:p>
          <a:p>
            <a:pPr lvl="1">
              <a:buFont typeface="Wingdings" panose="05000000000000000000" pitchFamily="2" charset="2"/>
              <a:buChar char="§"/>
            </a:pPr>
            <a:r>
              <a:rPr lang="en-US" sz="1700" dirty="0">
                <a:solidFill>
                  <a:schemeClr val="bg2">
                    <a:lumMod val="25000"/>
                  </a:schemeClr>
                </a:solidFill>
                <a:latin typeface="Gotham-Book" charset="0"/>
                <a:ea typeface="Gotham-Book" charset="0"/>
                <a:cs typeface="Gotham-Book" charset="0"/>
              </a:rPr>
              <a:t>We now have a better way to figure out where and how our processes might be breaking down and can better work to solve the issues</a:t>
            </a:r>
          </a:p>
        </p:txBody>
      </p:sp>
    </p:spTree>
    <p:extLst>
      <p:ext uri="{BB962C8B-B14F-4D97-AF65-F5344CB8AC3E}">
        <p14:creationId xmlns:p14="http://schemas.microsoft.com/office/powerpoint/2010/main" val="1311006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652801"/>
            <a:ext cx="7886700" cy="1325563"/>
          </a:xfrm>
        </p:spPr>
        <p:txBody>
          <a:bodyPr>
            <a:normAutofit fontScale="90000"/>
          </a:bodyPr>
          <a:lstStyle/>
          <a:p>
            <a:pPr algn="ctr"/>
            <a:r>
              <a:rPr lang="en-US" sz="5400" dirty="0"/>
              <a:t>Where do we go from here?</a:t>
            </a:r>
          </a:p>
        </p:txBody>
      </p:sp>
      <p:sp>
        <p:nvSpPr>
          <p:cNvPr id="3" name="Content Placeholder 2"/>
          <p:cNvSpPr>
            <a:spLocks noGrp="1"/>
          </p:cNvSpPr>
          <p:nvPr>
            <p:ph idx="1"/>
          </p:nvPr>
        </p:nvSpPr>
        <p:spPr>
          <a:xfrm>
            <a:off x="628650" y="2037072"/>
            <a:ext cx="7886700" cy="2825393"/>
          </a:xfrm>
        </p:spPr>
        <p:txBody>
          <a:bodyPr>
            <a:normAutofit/>
          </a:bodyPr>
          <a:lstStyle/>
          <a:p>
            <a:pPr marL="0" indent="0">
              <a:buNone/>
            </a:pPr>
            <a:r>
              <a:rPr lang="en-US" sz="2000" dirty="0">
                <a:solidFill>
                  <a:schemeClr val="bg2">
                    <a:lumMod val="25000"/>
                  </a:schemeClr>
                </a:solidFill>
                <a:latin typeface="Gotham-Book" charset="0"/>
                <a:ea typeface="Gotham-Book" charset="0"/>
                <a:cs typeface="Gotham-Book" charset="0"/>
              </a:rPr>
              <a:t>This is definitely a project that will not conclude after the Rural Health Fellowship is over.</a:t>
            </a:r>
          </a:p>
          <a:p>
            <a:pPr lvl="1"/>
            <a:r>
              <a:rPr lang="en-US" sz="1700" dirty="0">
                <a:solidFill>
                  <a:schemeClr val="bg2">
                    <a:lumMod val="25000"/>
                  </a:schemeClr>
                </a:solidFill>
                <a:latin typeface="Gotham-Book" charset="0"/>
                <a:ea typeface="Gotham-Book" charset="0"/>
                <a:cs typeface="Gotham-Book" charset="0"/>
              </a:rPr>
              <a:t>Monitoring of the family practice patient referrals will continue for trends and any potential issues that might arise in the future</a:t>
            </a:r>
          </a:p>
          <a:p>
            <a:pPr lvl="1"/>
            <a:r>
              <a:rPr lang="en-US" sz="1700" dirty="0">
                <a:solidFill>
                  <a:schemeClr val="bg2">
                    <a:lumMod val="25000"/>
                  </a:schemeClr>
                </a:solidFill>
                <a:latin typeface="Gotham-Book" charset="0"/>
                <a:ea typeface="Gotham-Book" charset="0"/>
                <a:cs typeface="Gotham-Book" charset="0"/>
              </a:rPr>
              <a:t>My EZ Care team will continue to work with the Family Practice team to ensure that all patients have access to the care that they need</a:t>
            </a:r>
          </a:p>
        </p:txBody>
      </p:sp>
    </p:spTree>
    <p:extLst>
      <p:ext uri="{BB962C8B-B14F-4D97-AF65-F5344CB8AC3E}">
        <p14:creationId xmlns:p14="http://schemas.microsoft.com/office/powerpoint/2010/main" val="40706743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652801"/>
            <a:ext cx="7886700" cy="1325563"/>
          </a:xfrm>
        </p:spPr>
        <p:txBody>
          <a:bodyPr>
            <a:normAutofit/>
          </a:bodyPr>
          <a:lstStyle/>
          <a:p>
            <a:pPr algn="ctr"/>
            <a:r>
              <a:rPr lang="en-US" sz="5400" dirty="0"/>
              <a:t>Thank you!</a:t>
            </a:r>
          </a:p>
        </p:txBody>
      </p:sp>
      <p:sp>
        <p:nvSpPr>
          <p:cNvPr id="3" name="Content Placeholder 2"/>
          <p:cNvSpPr>
            <a:spLocks noGrp="1"/>
          </p:cNvSpPr>
          <p:nvPr>
            <p:ph idx="1"/>
          </p:nvPr>
        </p:nvSpPr>
        <p:spPr>
          <a:xfrm>
            <a:off x="628650" y="1978364"/>
            <a:ext cx="7886700" cy="3506035"/>
          </a:xfrm>
        </p:spPr>
        <p:txBody>
          <a:bodyPr>
            <a:normAutofit/>
          </a:bodyPr>
          <a:lstStyle/>
          <a:p>
            <a:r>
              <a:rPr lang="en-US" sz="2000" dirty="0">
                <a:solidFill>
                  <a:schemeClr val="bg2">
                    <a:lumMod val="25000"/>
                  </a:schemeClr>
                </a:solidFill>
                <a:latin typeface="Gotham-Book" charset="0"/>
                <a:ea typeface="Gotham-Book" charset="0"/>
                <a:cs typeface="Gotham-Book" charset="0"/>
              </a:rPr>
              <a:t>My mentor through this fellowship was Andrew </a:t>
            </a:r>
            <a:r>
              <a:rPr lang="en-US" sz="2000" dirty="0" err="1">
                <a:solidFill>
                  <a:schemeClr val="bg2">
                    <a:lumMod val="25000"/>
                  </a:schemeClr>
                </a:solidFill>
                <a:latin typeface="Gotham-Book" charset="0"/>
                <a:ea typeface="Gotham-Book" charset="0"/>
                <a:cs typeface="Gotham-Book" charset="0"/>
              </a:rPr>
              <a:t>Buffenbarger</a:t>
            </a:r>
            <a:endParaRPr lang="en-US" sz="2000" dirty="0">
              <a:solidFill>
                <a:schemeClr val="bg2">
                  <a:lumMod val="25000"/>
                </a:schemeClr>
              </a:solidFill>
              <a:latin typeface="Gotham-Book" charset="0"/>
              <a:ea typeface="Gotham-Book" charset="0"/>
              <a:cs typeface="Gotham-Book" charset="0"/>
            </a:endParaRPr>
          </a:p>
          <a:p>
            <a:r>
              <a:rPr lang="en-US" sz="2000" dirty="0">
                <a:solidFill>
                  <a:schemeClr val="bg2">
                    <a:lumMod val="25000"/>
                  </a:schemeClr>
                </a:solidFill>
                <a:latin typeface="Gotham-Book" charset="0"/>
                <a:ea typeface="Gotham-Book" charset="0"/>
                <a:cs typeface="Gotham-Book" charset="0"/>
              </a:rPr>
              <a:t>My Horizon Health colleagues:</a:t>
            </a:r>
          </a:p>
          <a:p>
            <a:pPr lvl="1"/>
            <a:r>
              <a:rPr lang="en-US" sz="1700" dirty="0">
                <a:solidFill>
                  <a:schemeClr val="bg2">
                    <a:lumMod val="25000"/>
                  </a:schemeClr>
                </a:solidFill>
                <a:latin typeface="Gotham-Book" charset="0"/>
                <a:ea typeface="Gotham-Book" charset="0"/>
                <a:cs typeface="Gotham-Book" charset="0"/>
              </a:rPr>
              <a:t>Lacey Stults, VP of Clinic Operations</a:t>
            </a:r>
          </a:p>
          <a:p>
            <a:pPr lvl="1"/>
            <a:r>
              <a:rPr lang="en-US" sz="1700" dirty="0">
                <a:solidFill>
                  <a:schemeClr val="bg2">
                    <a:lumMod val="25000"/>
                  </a:schemeClr>
                </a:solidFill>
                <a:latin typeface="Gotham-Book" charset="0"/>
                <a:ea typeface="Gotham-Book" charset="0"/>
                <a:cs typeface="Gotham-Book" charset="0"/>
              </a:rPr>
              <a:t>Ashley Williamson, Director of Family Practice</a:t>
            </a:r>
          </a:p>
          <a:p>
            <a:pPr lvl="1"/>
            <a:r>
              <a:rPr lang="en-US" sz="1700" dirty="0">
                <a:solidFill>
                  <a:schemeClr val="bg2">
                    <a:lumMod val="25000"/>
                  </a:schemeClr>
                </a:solidFill>
                <a:latin typeface="Gotham-Book" charset="0"/>
                <a:ea typeface="Gotham-Book" charset="0"/>
                <a:cs typeface="Gotham-Book" charset="0"/>
              </a:rPr>
              <a:t>Abby Lee, Manager of Clinical Informatics</a:t>
            </a:r>
          </a:p>
          <a:p>
            <a:pPr lvl="1"/>
            <a:r>
              <a:rPr lang="en-US" sz="1700" dirty="0">
                <a:solidFill>
                  <a:schemeClr val="bg2">
                    <a:lumMod val="25000"/>
                  </a:schemeClr>
                </a:solidFill>
                <a:latin typeface="Gotham-Book" charset="0"/>
                <a:ea typeface="Gotham-Book" charset="0"/>
                <a:cs typeface="Gotham-Book" charset="0"/>
              </a:rPr>
              <a:t>Lisa Henson, Manager of Family Practice</a:t>
            </a:r>
          </a:p>
          <a:p>
            <a:pPr lvl="1"/>
            <a:r>
              <a:rPr lang="en-US" sz="1700" dirty="0">
                <a:solidFill>
                  <a:schemeClr val="bg2">
                    <a:lumMod val="25000"/>
                  </a:schemeClr>
                </a:solidFill>
                <a:latin typeface="Gotham-Book" charset="0"/>
                <a:ea typeface="Gotham-Book" charset="0"/>
                <a:cs typeface="Gotham-Book" charset="0"/>
              </a:rPr>
              <a:t>Amanda </a:t>
            </a:r>
            <a:r>
              <a:rPr lang="en-US" sz="1700" dirty="0" err="1">
                <a:solidFill>
                  <a:schemeClr val="bg2">
                    <a:lumMod val="25000"/>
                  </a:schemeClr>
                </a:solidFill>
                <a:latin typeface="Gotham-Book" charset="0"/>
                <a:ea typeface="Gotham-Book" charset="0"/>
                <a:cs typeface="Gotham-Book" charset="0"/>
              </a:rPr>
              <a:t>Blankenbecker</a:t>
            </a:r>
            <a:r>
              <a:rPr lang="en-US" sz="1700" dirty="0">
                <a:solidFill>
                  <a:schemeClr val="bg2">
                    <a:lumMod val="25000"/>
                  </a:schemeClr>
                </a:solidFill>
                <a:latin typeface="Gotham-Book" charset="0"/>
                <a:ea typeface="Gotham-Book" charset="0"/>
                <a:cs typeface="Gotham-Book" charset="0"/>
              </a:rPr>
              <a:t>, Manager of EZ Care Clinics</a:t>
            </a:r>
          </a:p>
          <a:p>
            <a:pPr lvl="1"/>
            <a:r>
              <a:rPr lang="en-US" sz="1700" dirty="0">
                <a:solidFill>
                  <a:schemeClr val="bg2">
                    <a:lumMod val="25000"/>
                  </a:schemeClr>
                </a:solidFill>
                <a:latin typeface="Gotham-Book" charset="0"/>
                <a:ea typeface="Gotham-Book" charset="0"/>
                <a:cs typeface="Gotham-Book" charset="0"/>
              </a:rPr>
              <a:t>All of my EZ Care Clinic providers</a:t>
            </a:r>
          </a:p>
        </p:txBody>
      </p:sp>
    </p:spTree>
    <p:extLst>
      <p:ext uri="{BB962C8B-B14F-4D97-AF65-F5344CB8AC3E}">
        <p14:creationId xmlns:p14="http://schemas.microsoft.com/office/powerpoint/2010/main" val="22164289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b="1" dirty="0">
                <a:latin typeface="Gotham-Bold"/>
              </a:rPr>
              <a:t>Any questions?</a:t>
            </a:r>
          </a:p>
        </p:txBody>
      </p:sp>
      <p:sp>
        <p:nvSpPr>
          <p:cNvPr id="4" name="Subtitle 2"/>
          <p:cNvSpPr txBox="1">
            <a:spLocks/>
          </p:cNvSpPr>
          <p:nvPr/>
        </p:nvSpPr>
        <p:spPr>
          <a:xfrm>
            <a:off x="628650" y="2430783"/>
            <a:ext cx="6858000" cy="6411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3200" dirty="0">
              <a:solidFill>
                <a:srgbClr val="75787B"/>
              </a:solidFill>
              <a:latin typeface="Libre Baskerville" charset="0"/>
              <a:ea typeface="Libre Baskerville" charset="0"/>
              <a:cs typeface="Libre Baskerville" charset="0"/>
            </a:endParaRPr>
          </a:p>
        </p:txBody>
      </p:sp>
    </p:spTree>
    <p:extLst>
      <p:ext uri="{BB962C8B-B14F-4D97-AF65-F5344CB8AC3E}">
        <p14:creationId xmlns:p14="http://schemas.microsoft.com/office/powerpoint/2010/main" val="2107340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t>Horizon Health</a:t>
            </a:r>
          </a:p>
        </p:txBody>
      </p:sp>
      <p:sp>
        <p:nvSpPr>
          <p:cNvPr id="3" name="Content Placeholder 2"/>
          <p:cNvSpPr>
            <a:spLocks noGrp="1"/>
          </p:cNvSpPr>
          <p:nvPr>
            <p:ph sz="half" idx="1"/>
          </p:nvPr>
        </p:nvSpPr>
        <p:spPr>
          <a:xfrm>
            <a:off x="628650" y="1349406"/>
            <a:ext cx="7886700" cy="4692621"/>
          </a:xfrm>
        </p:spPr>
        <p:txBody>
          <a:bodyPr>
            <a:normAutofit/>
          </a:bodyPr>
          <a:lstStyle/>
          <a:p>
            <a:pPr marL="0" indent="0">
              <a:buNone/>
            </a:pPr>
            <a:r>
              <a:rPr lang="en-US" sz="2000" u="sng" dirty="0">
                <a:solidFill>
                  <a:schemeClr val="bg2">
                    <a:lumMod val="25000"/>
                  </a:schemeClr>
                </a:solidFill>
                <a:latin typeface="Gotham-Book" charset="0"/>
                <a:ea typeface="Gotham-Book" charset="0"/>
                <a:cs typeface="Gotham-Book" charset="0"/>
              </a:rPr>
              <a:t>Our Mission</a:t>
            </a:r>
            <a:r>
              <a:rPr lang="en-US" sz="2000" dirty="0">
                <a:solidFill>
                  <a:schemeClr val="bg2">
                    <a:lumMod val="25000"/>
                  </a:schemeClr>
                </a:solidFill>
                <a:latin typeface="Gotham-Book" charset="0"/>
                <a:ea typeface="Gotham-Book" charset="0"/>
                <a:cs typeface="Gotham-Book" charset="0"/>
              </a:rPr>
              <a:t>: To provide excellent patient care and promote wellness throughout our communities…and we do it with PRIDE.</a:t>
            </a:r>
          </a:p>
          <a:p>
            <a:pPr marL="0" indent="0">
              <a:buNone/>
            </a:pPr>
            <a:r>
              <a:rPr lang="en-US" sz="2000" u="sng" dirty="0">
                <a:solidFill>
                  <a:schemeClr val="bg2">
                    <a:lumMod val="25000"/>
                  </a:schemeClr>
                </a:solidFill>
                <a:latin typeface="Gotham-Book" charset="0"/>
                <a:ea typeface="Gotham-Book" charset="0"/>
                <a:cs typeface="Gotham-Book" charset="0"/>
              </a:rPr>
              <a:t>Our Values</a:t>
            </a:r>
            <a:r>
              <a:rPr lang="en-US" sz="2000" dirty="0">
                <a:solidFill>
                  <a:schemeClr val="bg2">
                    <a:lumMod val="25000"/>
                  </a:schemeClr>
                </a:solidFill>
                <a:latin typeface="Gotham-Book" charset="0"/>
                <a:ea typeface="Gotham-Book" charset="0"/>
                <a:cs typeface="Gotham-Book" charset="0"/>
              </a:rPr>
              <a:t>: </a:t>
            </a:r>
          </a:p>
          <a:p>
            <a:pPr marL="0" indent="0">
              <a:spcBef>
                <a:spcPts val="0"/>
              </a:spcBef>
              <a:buNone/>
            </a:pPr>
            <a:r>
              <a:rPr lang="en-US" sz="2000" dirty="0">
                <a:solidFill>
                  <a:schemeClr val="bg2">
                    <a:lumMod val="25000"/>
                  </a:schemeClr>
                </a:solidFill>
                <a:latin typeface="Gotham-Book" charset="0"/>
                <a:ea typeface="Gotham-Book" charset="0"/>
                <a:cs typeface="Gotham-Book" charset="0"/>
              </a:rPr>
              <a:t>P-Proactive: being motivated. Identifying and taking initiative to do what needs to be done for the best interest of our organization.</a:t>
            </a:r>
          </a:p>
          <a:p>
            <a:pPr marL="0" indent="0">
              <a:spcBef>
                <a:spcPts val="0"/>
              </a:spcBef>
              <a:buNone/>
            </a:pPr>
            <a:r>
              <a:rPr lang="en-US" sz="2000" dirty="0">
                <a:solidFill>
                  <a:schemeClr val="bg2">
                    <a:lumMod val="25000"/>
                  </a:schemeClr>
                </a:solidFill>
                <a:latin typeface="Gotham-Book" charset="0"/>
                <a:ea typeface="Gotham-Book" charset="0"/>
                <a:cs typeface="Gotham-Book" charset="0"/>
              </a:rPr>
              <a:t>R-Respect: For oneself, our team, our organization, and – most of all – our patients.</a:t>
            </a:r>
          </a:p>
          <a:p>
            <a:pPr marL="0" indent="0">
              <a:spcBef>
                <a:spcPts val="0"/>
              </a:spcBef>
              <a:buNone/>
            </a:pPr>
            <a:r>
              <a:rPr lang="en-US" sz="2000" dirty="0">
                <a:solidFill>
                  <a:schemeClr val="bg2">
                    <a:lumMod val="25000"/>
                  </a:schemeClr>
                </a:solidFill>
                <a:latin typeface="Gotham-Book" charset="0"/>
                <a:ea typeface="Gotham-Book" charset="0"/>
                <a:cs typeface="Gotham-Book" charset="0"/>
              </a:rPr>
              <a:t>I-Integrity: Being honest. Always doing the right thing, because it is the right thing to do.</a:t>
            </a:r>
          </a:p>
          <a:p>
            <a:pPr marL="0" indent="0">
              <a:spcBef>
                <a:spcPts val="0"/>
              </a:spcBef>
              <a:buNone/>
            </a:pPr>
            <a:r>
              <a:rPr lang="en-US" sz="2000" dirty="0">
                <a:solidFill>
                  <a:schemeClr val="bg2">
                    <a:lumMod val="25000"/>
                  </a:schemeClr>
                </a:solidFill>
                <a:latin typeface="Gotham-Book" charset="0"/>
                <a:ea typeface="Gotham-Book" charset="0"/>
                <a:cs typeface="Gotham-Book" charset="0"/>
              </a:rPr>
              <a:t>D-Dedication: To our entire organization. Showing commitment, loyalty, and ownership in all that we do.</a:t>
            </a:r>
          </a:p>
          <a:p>
            <a:pPr marL="0" indent="0">
              <a:spcBef>
                <a:spcPts val="0"/>
              </a:spcBef>
              <a:buNone/>
            </a:pPr>
            <a:r>
              <a:rPr lang="en-US" sz="2000" dirty="0">
                <a:solidFill>
                  <a:schemeClr val="bg2">
                    <a:lumMod val="25000"/>
                  </a:schemeClr>
                </a:solidFill>
                <a:latin typeface="Gotham-Book" charset="0"/>
                <a:ea typeface="Gotham-Book" charset="0"/>
                <a:cs typeface="Gotham-Book" charset="0"/>
              </a:rPr>
              <a:t>E-Excellence: Doing our very best…every patient, every time. </a:t>
            </a:r>
          </a:p>
          <a:p>
            <a:pPr marL="0" indent="0">
              <a:spcBef>
                <a:spcPts val="0"/>
              </a:spcBef>
              <a:buNone/>
            </a:pPr>
            <a:endParaRPr lang="en-US" sz="2000" dirty="0">
              <a:solidFill>
                <a:schemeClr val="bg2">
                  <a:lumMod val="25000"/>
                </a:schemeClr>
              </a:solidFill>
              <a:latin typeface="Gotham-Book" charset="0"/>
              <a:ea typeface="Gotham-Book" charset="0"/>
              <a:cs typeface="Gotham-Book" charset="0"/>
            </a:endParaRPr>
          </a:p>
          <a:p>
            <a:pPr marL="0" indent="0">
              <a:buNone/>
            </a:pPr>
            <a:r>
              <a:rPr lang="en-US" sz="2000" u="sng" dirty="0">
                <a:solidFill>
                  <a:schemeClr val="bg2">
                    <a:lumMod val="25000"/>
                  </a:schemeClr>
                </a:solidFill>
                <a:latin typeface="Gotham-Book" charset="0"/>
                <a:ea typeface="Gotham-Book" charset="0"/>
                <a:cs typeface="Gotham-Book" charset="0"/>
              </a:rPr>
              <a:t>Our Vision</a:t>
            </a:r>
            <a:r>
              <a:rPr lang="en-US" sz="2000" dirty="0">
                <a:solidFill>
                  <a:schemeClr val="bg2">
                    <a:lumMod val="25000"/>
                  </a:schemeClr>
                </a:solidFill>
                <a:latin typeface="Gotham-Book" charset="0"/>
                <a:ea typeface="Gotham-Book" charset="0"/>
                <a:cs typeface="Gotham-Book" charset="0"/>
              </a:rPr>
              <a:t>: To meet the ever-changing healthcare needs of our communities.</a:t>
            </a:r>
          </a:p>
        </p:txBody>
      </p:sp>
    </p:spTree>
    <p:extLst>
      <p:ext uri="{BB962C8B-B14F-4D97-AF65-F5344CB8AC3E}">
        <p14:creationId xmlns:p14="http://schemas.microsoft.com/office/powerpoint/2010/main" val="918721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t>The problem</a:t>
            </a:r>
          </a:p>
        </p:txBody>
      </p:sp>
      <p:sp>
        <p:nvSpPr>
          <p:cNvPr id="4" name="Content Placeholder 3">
            <a:extLst>
              <a:ext uri="{FF2B5EF4-FFF2-40B4-BE49-F238E27FC236}">
                <a16:creationId xmlns:a16="http://schemas.microsoft.com/office/drawing/2014/main" id="{449319D9-42B0-6CCD-C002-1839F842D8CD}"/>
              </a:ext>
            </a:extLst>
          </p:cNvPr>
          <p:cNvSpPr>
            <a:spLocks noGrp="1"/>
          </p:cNvSpPr>
          <p:nvPr>
            <p:ph idx="1"/>
          </p:nvPr>
        </p:nvSpPr>
        <p:spPr>
          <a:xfrm>
            <a:off x="628650" y="1491449"/>
            <a:ext cx="7886700" cy="4685514"/>
          </a:xfrm>
        </p:spPr>
        <p:txBody>
          <a:bodyPr>
            <a:normAutofit/>
          </a:bodyPr>
          <a:lstStyle/>
          <a:p>
            <a:pPr marL="0" indent="0">
              <a:buNone/>
            </a:pPr>
            <a:r>
              <a:rPr lang="en-US" dirty="0"/>
              <a:t>A large population of patients who frequently use our urgent care clinics were without a primary care provider.  </a:t>
            </a:r>
          </a:p>
          <a:p>
            <a:pPr marL="0" indent="0">
              <a:buNone/>
            </a:pPr>
            <a:r>
              <a:rPr lang="en-US" dirty="0"/>
              <a:t>Things we had tried in the past:</a:t>
            </a:r>
          </a:p>
          <a:p>
            <a:pPr lvl="1"/>
            <a:r>
              <a:rPr lang="en-US" dirty="0"/>
              <a:t>	Giving the patient a business card with the number to call the family practice clinic</a:t>
            </a:r>
          </a:p>
          <a:p>
            <a:pPr lvl="1"/>
            <a:r>
              <a:rPr lang="en-US" dirty="0"/>
              <a:t>Calling the nurse advisory line ourselves while the patient was in the clinic</a:t>
            </a:r>
          </a:p>
          <a:p>
            <a:pPr marL="0" indent="0">
              <a:buNone/>
            </a:pPr>
            <a:endParaRPr lang="en-US" dirty="0"/>
          </a:p>
          <a:p>
            <a:pPr marL="0" indent="0">
              <a:buNone/>
            </a:pPr>
            <a:r>
              <a:rPr lang="en-US" dirty="0"/>
              <a:t>We were still hearing concerns from patients that:</a:t>
            </a:r>
          </a:p>
          <a:p>
            <a:pPr lvl="1"/>
            <a:r>
              <a:rPr lang="en-US" dirty="0"/>
              <a:t>They had difficulty getting in touch with nurse advisory</a:t>
            </a:r>
          </a:p>
          <a:p>
            <a:pPr lvl="1"/>
            <a:r>
              <a:rPr lang="en-US" dirty="0"/>
              <a:t>It took too long to get accepted as a patient or they weren’t being accepted by any of the family practice providers</a:t>
            </a:r>
          </a:p>
          <a:p>
            <a:pPr lvl="1"/>
            <a:r>
              <a:rPr lang="en-US" dirty="0"/>
              <a:t>It took too long to have an appointment scheduled</a:t>
            </a:r>
          </a:p>
          <a:p>
            <a:pPr marL="0" indent="0">
              <a:buNone/>
            </a:pPr>
            <a:r>
              <a:rPr lang="en-US" dirty="0"/>
              <a:t>The issue was that all of this information was anecdotal and there wasn’t any data that we could track!</a:t>
            </a:r>
          </a:p>
        </p:txBody>
      </p:sp>
    </p:spTree>
    <p:extLst>
      <p:ext uri="{BB962C8B-B14F-4D97-AF65-F5344CB8AC3E}">
        <p14:creationId xmlns:p14="http://schemas.microsoft.com/office/powerpoint/2010/main" val="658691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652801"/>
            <a:ext cx="7886700" cy="1325563"/>
          </a:xfrm>
        </p:spPr>
        <p:txBody>
          <a:bodyPr>
            <a:normAutofit/>
          </a:bodyPr>
          <a:lstStyle/>
          <a:p>
            <a:pPr algn="ctr"/>
            <a:r>
              <a:rPr lang="en-US" sz="5400" dirty="0"/>
              <a:t>The plan</a:t>
            </a:r>
          </a:p>
        </p:txBody>
      </p:sp>
      <p:sp>
        <p:nvSpPr>
          <p:cNvPr id="3" name="Content Placeholder 2"/>
          <p:cNvSpPr>
            <a:spLocks noGrp="1"/>
          </p:cNvSpPr>
          <p:nvPr>
            <p:ph idx="1"/>
          </p:nvPr>
        </p:nvSpPr>
        <p:spPr>
          <a:xfrm>
            <a:off x="701748" y="2129221"/>
            <a:ext cx="7813601" cy="3236677"/>
          </a:xfrm>
        </p:spPr>
        <p:txBody>
          <a:bodyPr>
            <a:normAutofit/>
          </a:bodyPr>
          <a:lstStyle/>
          <a:p>
            <a:pPr>
              <a:buFont typeface="Wingdings" panose="05000000000000000000" pitchFamily="2" charset="2"/>
              <a:buChar char="§"/>
            </a:pPr>
            <a:endParaRPr lang="en-US" sz="2000" dirty="0">
              <a:solidFill>
                <a:schemeClr val="bg2">
                  <a:lumMod val="25000"/>
                </a:schemeClr>
              </a:solidFill>
              <a:latin typeface="Gotham-Book" charset="0"/>
              <a:ea typeface="Gotham-Book" charset="0"/>
              <a:cs typeface="Gotham-Book" charset="0"/>
            </a:endParaRPr>
          </a:p>
          <a:p>
            <a:pPr marL="0" indent="0">
              <a:buNone/>
            </a:pPr>
            <a:r>
              <a:rPr lang="en-US" sz="2000" dirty="0"/>
              <a:t>I am developing a more streamlined process to assist patients without a primary care provider with accessing appointment times to establish care with one of Horizon Health’s family practice providers.  I have implemented an EHR referral process through the two urgent care clinics.  This referral goes directly to our nurse advisory staff who assist with getting patients in for appointments. </a:t>
            </a:r>
          </a:p>
          <a:p>
            <a:pPr marL="0" indent="0">
              <a:buNone/>
            </a:pPr>
            <a:endParaRPr lang="en-US" sz="2000" dirty="0">
              <a:solidFill>
                <a:schemeClr val="bg2">
                  <a:lumMod val="25000"/>
                </a:schemeClr>
              </a:solidFill>
              <a:latin typeface="Gotham-Book" charset="0"/>
              <a:ea typeface="Gotham-Book" charset="0"/>
              <a:cs typeface="Gotham-Book" charset="0"/>
            </a:endParaRPr>
          </a:p>
        </p:txBody>
      </p:sp>
    </p:spTree>
    <p:extLst>
      <p:ext uri="{BB962C8B-B14F-4D97-AF65-F5344CB8AC3E}">
        <p14:creationId xmlns:p14="http://schemas.microsoft.com/office/powerpoint/2010/main" val="3630552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652801"/>
            <a:ext cx="7886700" cy="1325563"/>
          </a:xfrm>
        </p:spPr>
        <p:txBody>
          <a:bodyPr>
            <a:normAutofit/>
          </a:bodyPr>
          <a:lstStyle/>
          <a:p>
            <a:pPr algn="ctr"/>
            <a:r>
              <a:rPr lang="en-US" sz="5400" dirty="0"/>
              <a:t>Stakeholders</a:t>
            </a:r>
          </a:p>
        </p:txBody>
      </p:sp>
      <p:sp>
        <p:nvSpPr>
          <p:cNvPr id="3" name="Content Placeholder 2"/>
          <p:cNvSpPr>
            <a:spLocks noGrp="1"/>
          </p:cNvSpPr>
          <p:nvPr>
            <p:ph idx="1"/>
          </p:nvPr>
        </p:nvSpPr>
        <p:spPr>
          <a:xfrm>
            <a:off x="701748" y="2129221"/>
            <a:ext cx="7813601" cy="3236677"/>
          </a:xfrm>
        </p:spPr>
        <p:txBody>
          <a:bodyPr>
            <a:normAutofit/>
          </a:bodyPr>
          <a:lstStyle/>
          <a:p>
            <a:pPr>
              <a:buFont typeface="Wingdings" panose="05000000000000000000" pitchFamily="2" charset="2"/>
              <a:buChar char="§"/>
            </a:pPr>
            <a:endParaRPr lang="en-US" sz="2000" dirty="0">
              <a:solidFill>
                <a:schemeClr val="bg2">
                  <a:lumMod val="25000"/>
                </a:schemeClr>
              </a:solidFill>
              <a:latin typeface="Gotham-Book" charset="0"/>
              <a:ea typeface="Gotham-Book" charset="0"/>
              <a:cs typeface="Gotham-Book" charset="0"/>
            </a:endParaRPr>
          </a:p>
          <a:p>
            <a:pPr marL="457200" indent="-457200">
              <a:buFont typeface="+mj-lt"/>
              <a:buAutoNum type="arabicPeriod"/>
            </a:pPr>
            <a:r>
              <a:rPr lang="en-US" sz="2000" dirty="0">
                <a:solidFill>
                  <a:schemeClr val="bg2">
                    <a:lumMod val="25000"/>
                  </a:schemeClr>
                </a:solidFill>
                <a:latin typeface="Gotham-Book" charset="0"/>
                <a:ea typeface="Gotham-Book" charset="0"/>
                <a:cs typeface="Gotham-Book" charset="0"/>
              </a:rPr>
              <a:t>Providers – both family practice and urgent care</a:t>
            </a:r>
          </a:p>
          <a:p>
            <a:pPr marL="457200" indent="-457200">
              <a:buFont typeface="+mj-lt"/>
              <a:buAutoNum type="arabicPeriod"/>
            </a:pPr>
            <a:r>
              <a:rPr lang="en-US" sz="2000" dirty="0">
                <a:solidFill>
                  <a:schemeClr val="bg2">
                    <a:lumMod val="25000"/>
                  </a:schemeClr>
                </a:solidFill>
                <a:latin typeface="Gotham-Book" charset="0"/>
                <a:ea typeface="Gotham-Book" charset="0"/>
                <a:cs typeface="Gotham-Book" charset="0"/>
              </a:rPr>
              <a:t>Clinic managers and directors </a:t>
            </a:r>
          </a:p>
          <a:p>
            <a:pPr marL="457200" indent="-457200">
              <a:buFont typeface="+mj-lt"/>
              <a:buAutoNum type="arabicPeriod"/>
            </a:pPr>
            <a:r>
              <a:rPr lang="en-US" sz="2000" dirty="0">
                <a:solidFill>
                  <a:schemeClr val="bg2">
                    <a:lumMod val="25000"/>
                  </a:schemeClr>
                </a:solidFill>
                <a:latin typeface="Gotham-Book" charset="0"/>
                <a:ea typeface="Gotham-Book" charset="0"/>
                <a:cs typeface="Gotham-Book" charset="0"/>
              </a:rPr>
              <a:t>Nurse advisory</a:t>
            </a:r>
          </a:p>
          <a:p>
            <a:pPr marL="457200" indent="-457200">
              <a:buFont typeface="+mj-lt"/>
              <a:buAutoNum type="arabicPeriod"/>
            </a:pPr>
            <a:r>
              <a:rPr lang="en-US" sz="2000" dirty="0">
                <a:solidFill>
                  <a:schemeClr val="bg2">
                    <a:lumMod val="25000"/>
                  </a:schemeClr>
                </a:solidFill>
                <a:latin typeface="Gotham-Book" charset="0"/>
                <a:ea typeface="Gotham-Book" charset="0"/>
                <a:cs typeface="Gotham-Book" charset="0"/>
              </a:rPr>
              <a:t>Patients</a:t>
            </a:r>
          </a:p>
        </p:txBody>
      </p:sp>
    </p:spTree>
    <p:extLst>
      <p:ext uri="{BB962C8B-B14F-4D97-AF65-F5344CB8AC3E}">
        <p14:creationId xmlns:p14="http://schemas.microsoft.com/office/powerpoint/2010/main" val="2129242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652801"/>
            <a:ext cx="7886700" cy="1325563"/>
          </a:xfrm>
        </p:spPr>
        <p:txBody>
          <a:bodyPr>
            <a:normAutofit/>
          </a:bodyPr>
          <a:lstStyle/>
          <a:p>
            <a:pPr algn="ctr"/>
            <a:r>
              <a:rPr lang="en-US" sz="5400" dirty="0"/>
              <a:t>Potential Roadblocks</a:t>
            </a:r>
          </a:p>
        </p:txBody>
      </p:sp>
      <p:sp>
        <p:nvSpPr>
          <p:cNvPr id="3" name="Content Placeholder 2"/>
          <p:cNvSpPr>
            <a:spLocks noGrp="1"/>
          </p:cNvSpPr>
          <p:nvPr>
            <p:ph idx="1"/>
          </p:nvPr>
        </p:nvSpPr>
        <p:spPr>
          <a:xfrm>
            <a:off x="701748" y="2129221"/>
            <a:ext cx="7813601" cy="3236677"/>
          </a:xfrm>
        </p:spPr>
        <p:txBody>
          <a:bodyPr>
            <a:normAutofit/>
          </a:bodyPr>
          <a:lstStyle/>
          <a:p>
            <a:pPr>
              <a:buFont typeface="Wingdings" panose="05000000000000000000" pitchFamily="2" charset="2"/>
              <a:buChar char="§"/>
            </a:pPr>
            <a:endParaRPr lang="en-US" sz="2000" dirty="0">
              <a:solidFill>
                <a:schemeClr val="bg2">
                  <a:lumMod val="25000"/>
                </a:schemeClr>
              </a:solidFill>
              <a:latin typeface="Gotham-Book" charset="0"/>
              <a:ea typeface="Gotham-Book" charset="0"/>
              <a:cs typeface="Gotham-Book" charset="0"/>
            </a:endParaRPr>
          </a:p>
          <a:p>
            <a:pPr marL="457200" indent="-457200">
              <a:buAutoNum type="arabicPeriod"/>
            </a:pPr>
            <a:r>
              <a:rPr lang="en-US" sz="2000" dirty="0">
                <a:solidFill>
                  <a:schemeClr val="bg2">
                    <a:lumMod val="25000"/>
                  </a:schemeClr>
                </a:solidFill>
                <a:latin typeface="Gotham-Book" charset="0"/>
                <a:ea typeface="Gotham-Book" charset="0"/>
                <a:cs typeface="Gotham-Book" charset="0"/>
              </a:rPr>
              <a:t>Family practice providers not wanting to accept new patients</a:t>
            </a:r>
          </a:p>
          <a:p>
            <a:pPr marL="457200" indent="-457200">
              <a:buAutoNum type="arabicPeriod"/>
            </a:pPr>
            <a:r>
              <a:rPr lang="en-US" sz="2000" dirty="0">
                <a:solidFill>
                  <a:schemeClr val="bg2">
                    <a:lumMod val="25000"/>
                  </a:schemeClr>
                </a:solidFill>
                <a:latin typeface="Gotham-Book" charset="0"/>
                <a:ea typeface="Gotham-Book" charset="0"/>
                <a:cs typeface="Gotham-Book" charset="0"/>
              </a:rPr>
              <a:t>Urgent care providers not wanting to take on the responsibility of entering in the EHR referral</a:t>
            </a:r>
          </a:p>
          <a:p>
            <a:pPr marL="457200" indent="-457200">
              <a:buAutoNum type="arabicPeriod"/>
            </a:pPr>
            <a:r>
              <a:rPr lang="en-US" sz="2000" dirty="0">
                <a:solidFill>
                  <a:schemeClr val="bg2">
                    <a:lumMod val="25000"/>
                  </a:schemeClr>
                </a:solidFill>
                <a:latin typeface="Gotham-Book" charset="0"/>
                <a:ea typeface="Gotham-Book" charset="0"/>
                <a:cs typeface="Gotham-Book" charset="0"/>
              </a:rPr>
              <a:t>Nurse Advisory not following through with contacting/scheduling patients</a:t>
            </a:r>
          </a:p>
          <a:p>
            <a:pPr marL="457200" indent="-457200">
              <a:buAutoNum type="arabicPeriod"/>
            </a:pPr>
            <a:r>
              <a:rPr lang="en-US" sz="2000" dirty="0">
                <a:solidFill>
                  <a:schemeClr val="bg2">
                    <a:lumMod val="25000"/>
                  </a:schemeClr>
                </a:solidFill>
                <a:latin typeface="Gotham-Book" charset="0"/>
                <a:ea typeface="Gotham-Book" charset="0"/>
                <a:cs typeface="Gotham-Book" charset="0"/>
              </a:rPr>
              <a:t>Patients not being willing to establish with a PCP</a:t>
            </a:r>
          </a:p>
          <a:p>
            <a:pPr marL="457200" indent="-457200">
              <a:buAutoNum type="arabicPeriod"/>
            </a:pPr>
            <a:r>
              <a:rPr lang="en-US" sz="2000" dirty="0">
                <a:solidFill>
                  <a:schemeClr val="bg2">
                    <a:lumMod val="25000"/>
                  </a:schemeClr>
                </a:solidFill>
                <a:latin typeface="Gotham-Book" charset="0"/>
                <a:ea typeface="Gotham-Book" charset="0"/>
                <a:cs typeface="Gotham-Book" charset="0"/>
              </a:rPr>
              <a:t>Other department managers/directors not willing to assist with this process</a:t>
            </a:r>
          </a:p>
        </p:txBody>
      </p:sp>
    </p:spTree>
    <p:extLst>
      <p:ext uri="{BB962C8B-B14F-4D97-AF65-F5344CB8AC3E}">
        <p14:creationId xmlns:p14="http://schemas.microsoft.com/office/powerpoint/2010/main" val="2646311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652801"/>
            <a:ext cx="7886700" cy="1325563"/>
          </a:xfrm>
        </p:spPr>
        <p:txBody>
          <a:bodyPr>
            <a:normAutofit/>
          </a:bodyPr>
          <a:lstStyle/>
          <a:p>
            <a:pPr algn="ctr"/>
            <a:r>
              <a:rPr lang="en-US" sz="5400" dirty="0"/>
              <a:t>The process</a:t>
            </a:r>
          </a:p>
        </p:txBody>
      </p:sp>
      <p:sp>
        <p:nvSpPr>
          <p:cNvPr id="3" name="Content Placeholder 2"/>
          <p:cNvSpPr>
            <a:spLocks noGrp="1"/>
          </p:cNvSpPr>
          <p:nvPr>
            <p:ph idx="1"/>
          </p:nvPr>
        </p:nvSpPr>
        <p:spPr>
          <a:xfrm>
            <a:off x="701748" y="2129221"/>
            <a:ext cx="7813601" cy="3236677"/>
          </a:xfrm>
        </p:spPr>
        <p:txBody>
          <a:bodyPr>
            <a:normAutofit/>
          </a:bodyPr>
          <a:lstStyle/>
          <a:p>
            <a:pPr marL="457200" indent="-457200">
              <a:buFont typeface="+mj-lt"/>
              <a:buAutoNum type="arabicPeriod"/>
            </a:pPr>
            <a:r>
              <a:rPr lang="en-US" sz="2000" dirty="0">
                <a:solidFill>
                  <a:schemeClr val="bg2">
                    <a:lumMod val="25000"/>
                  </a:schemeClr>
                </a:solidFill>
                <a:latin typeface="Gotham-Book" charset="0"/>
                <a:ea typeface="Gotham-Book" charset="0"/>
                <a:cs typeface="Gotham-Book" charset="0"/>
              </a:rPr>
              <a:t>Meetings with family practice director</a:t>
            </a:r>
          </a:p>
          <a:p>
            <a:pPr lvl="1"/>
            <a:r>
              <a:rPr lang="en-US" sz="1700" dirty="0">
                <a:solidFill>
                  <a:schemeClr val="bg2">
                    <a:lumMod val="25000"/>
                  </a:schemeClr>
                </a:solidFill>
                <a:latin typeface="Gotham-Book" charset="0"/>
                <a:ea typeface="Gotham-Book" charset="0"/>
                <a:cs typeface="Gotham-Book" charset="0"/>
              </a:rPr>
              <a:t>Set up the process of the referrals in EHR </a:t>
            </a:r>
          </a:p>
          <a:p>
            <a:pPr lvl="1"/>
            <a:r>
              <a:rPr lang="en-US" sz="1700" dirty="0">
                <a:solidFill>
                  <a:schemeClr val="bg2">
                    <a:lumMod val="25000"/>
                  </a:schemeClr>
                </a:solidFill>
                <a:latin typeface="Gotham-Book" charset="0"/>
                <a:ea typeface="Gotham-Book" charset="0"/>
                <a:cs typeface="Gotham-Book" charset="0"/>
              </a:rPr>
              <a:t>Have the nurse advisory staff call to schedule patient appointment</a:t>
            </a:r>
          </a:p>
          <a:p>
            <a:pPr marL="457200" indent="-457200">
              <a:buFont typeface="+mj-lt"/>
              <a:buAutoNum type="arabicPeriod"/>
            </a:pPr>
            <a:r>
              <a:rPr lang="en-US" sz="2000" dirty="0">
                <a:solidFill>
                  <a:schemeClr val="bg2">
                    <a:lumMod val="25000"/>
                  </a:schemeClr>
                </a:solidFill>
                <a:latin typeface="Gotham-Book" charset="0"/>
                <a:ea typeface="Gotham-Book" charset="0"/>
                <a:cs typeface="Gotham-Book" charset="0"/>
              </a:rPr>
              <a:t>Meetings with urgent care providers</a:t>
            </a:r>
          </a:p>
          <a:p>
            <a:pPr lvl="1"/>
            <a:r>
              <a:rPr lang="en-US" sz="1700" dirty="0">
                <a:solidFill>
                  <a:schemeClr val="bg2">
                    <a:lumMod val="25000"/>
                  </a:schemeClr>
                </a:solidFill>
                <a:latin typeface="Gotham-Book" charset="0"/>
                <a:ea typeface="Gotham-Book" charset="0"/>
                <a:cs typeface="Gotham-Book" charset="0"/>
              </a:rPr>
              <a:t>Explaining how to enter the referral for PCP in the EHR </a:t>
            </a:r>
          </a:p>
          <a:p>
            <a:pPr marL="457200" indent="-457200">
              <a:buFont typeface="+mj-lt"/>
              <a:buAutoNum type="arabicPeriod"/>
            </a:pPr>
            <a:r>
              <a:rPr lang="en-US" sz="2000" dirty="0">
                <a:solidFill>
                  <a:schemeClr val="bg2">
                    <a:lumMod val="25000"/>
                  </a:schemeClr>
                </a:solidFill>
                <a:latin typeface="Gotham-Book" charset="0"/>
                <a:ea typeface="Gotham-Book" charset="0"/>
                <a:cs typeface="Gotham-Book" charset="0"/>
              </a:rPr>
              <a:t>Finding and fixing problems along the way</a:t>
            </a:r>
          </a:p>
          <a:p>
            <a:pPr marL="0" indent="0">
              <a:buNone/>
            </a:pPr>
            <a:endParaRPr lang="en-US" sz="2000" dirty="0">
              <a:solidFill>
                <a:schemeClr val="bg2">
                  <a:lumMod val="25000"/>
                </a:schemeClr>
              </a:solidFill>
              <a:latin typeface="Gotham-Book" charset="0"/>
              <a:ea typeface="Gotham-Book" charset="0"/>
              <a:cs typeface="Gotham-Book" charset="0"/>
            </a:endParaRPr>
          </a:p>
        </p:txBody>
      </p:sp>
    </p:spTree>
    <p:extLst>
      <p:ext uri="{BB962C8B-B14F-4D97-AF65-F5344CB8AC3E}">
        <p14:creationId xmlns:p14="http://schemas.microsoft.com/office/powerpoint/2010/main" val="716514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652801"/>
            <a:ext cx="7886700" cy="1325563"/>
          </a:xfrm>
        </p:spPr>
        <p:txBody>
          <a:bodyPr>
            <a:normAutofit/>
          </a:bodyPr>
          <a:lstStyle/>
          <a:p>
            <a:pPr algn="ctr"/>
            <a:r>
              <a:rPr lang="en-US" sz="5400" dirty="0"/>
              <a:t>The data</a:t>
            </a:r>
          </a:p>
        </p:txBody>
      </p:sp>
      <p:sp>
        <p:nvSpPr>
          <p:cNvPr id="3" name="Content Placeholder 2"/>
          <p:cNvSpPr>
            <a:spLocks noGrp="1"/>
          </p:cNvSpPr>
          <p:nvPr>
            <p:ph idx="1"/>
          </p:nvPr>
        </p:nvSpPr>
        <p:spPr>
          <a:xfrm>
            <a:off x="701748" y="2129221"/>
            <a:ext cx="7813601" cy="3236677"/>
          </a:xfrm>
        </p:spPr>
        <p:txBody>
          <a:bodyPr>
            <a:normAutofit/>
          </a:bodyPr>
          <a:lstStyle/>
          <a:p>
            <a:pPr>
              <a:buFont typeface="Wingdings" panose="05000000000000000000" pitchFamily="2" charset="2"/>
              <a:buChar char="§"/>
            </a:pPr>
            <a:endParaRPr lang="en-US" sz="2000" dirty="0">
              <a:solidFill>
                <a:schemeClr val="bg2">
                  <a:lumMod val="25000"/>
                </a:schemeClr>
              </a:solidFill>
              <a:latin typeface="Gotham-Book" charset="0"/>
              <a:ea typeface="Gotham-Book" charset="0"/>
              <a:cs typeface="Gotham-Book" charset="0"/>
            </a:endParaRPr>
          </a:p>
          <a:p>
            <a:pPr marL="0" indent="0">
              <a:buNone/>
            </a:pPr>
            <a:endParaRPr lang="en-US" sz="2000" dirty="0">
              <a:solidFill>
                <a:schemeClr val="bg2">
                  <a:lumMod val="25000"/>
                </a:schemeClr>
              </a:solidFill>
              <a:latin typeface="Gotham-Book" charset="0"/>
              <a:ea typeface="Gotham-Book" charset="0"/>
              <a:cs typeface="Gotham-Book" charset="0"/>
            </a:endParaRPr>
          </a:p>
        </p:txBody>
      </p:sp>
      <p:graphicFrame>
        <p:nvGraphicFramePr>
          <p:cNvPr id="4" name="Chart 3">
            <a:extLst>
              <a:ext uri="{FF2B5EF4-FFF2-40B4-BE49-F238E27FC236}">
                <a16:creationId xmlns:a16="http://schemas.microsoft.com/office/drawing/2014/main" id="{6CE0D53C-40D0-7682-9B2B-D427B2E29079}"/>
              </a:ext>
            </a:extLst>
          </p:cNvPr>
          <p:cNvGraphicFramePr/>
          <p:nvPr>
            <p:extLst>
              <p:ext uri="{D42A27DB-BD31-4B8C-83A1-F6EECF244321}">
                <p14:modId xmlns:p14="http://schemas.microsoft.com/office/powerpoint/2010/main" val="307987554"/>
              </p:ext>
            </p:extLst>
          </p:nvPr>
        </p:nvGraphicFramePr>
        <p:xfrm>
          <a:off x="257453" y="1811045"/>
          <a:ext cx="5486400" cy="3200400"/>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763F1BDD-D2F6-B829-FE05-1DCCB5C5214A}"/>
              </a:ext>
            </a:extLst>
          </p:cNvPr>
          <p:cNvSpPr txBox="1"/>
          <p:nvPr/>
        </p:nvSpPr>
        <p:spPr>
          <a:xfrm>
            <a:off x="6010183" y="1811045"/>
            <a:ext cx="2689934" cy="1754326"/>
          </a:xfrm>
          <a:prstGeom prst="rect">
            <a:avLst/>
          </a:prstGeom>
          <a:noFill/>
        </p:spPr>
        <p:txBody>
          <a:bodyPr wrap="square" rtlCol="0">
            <a:spAutoFit/>
          </a:bodyPr>
          <a:lstStyle/>
          <a:p>
            <a:r>
              <a:rPr lang="en-US" dirty="0"/>
              <a:t>In September 2022, prior to beginning the project, we had one FP referral sent from EZ Care.  That patient was not accepted as a patient. </a:t>
            </a:r>
          </a:p>
        </p:txBody>
      </p:sp>
    </p:spTree>
    <p:extLst>
      <p:ext uri="{BB962C8B-B14F-4D97-AF65-F5344CB8AC3E}">
        <p14:creationId xmlns:p14="http://schemas.microsoft.com/office/powerpoint/2010/main" val="1357767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652801"/>
            <a:ext cx="7886700" cy="1325563"/>
          </a:xfrm>
        </p:spPr>
        <p:txBody>
          <a:bodyPr>
            <a:normAutofit/>
          </a:bodyPr>
          <a:lstStyle/>
          <a:p>
            <a:pPr algn="ctr"/>
            <a:r>
              <a:rPr lang="en-US" sz="5400" dirty="0"/>
              <a:t>Data cont’d</a:t>
            </a:r>
          </a:p>
        </p:txBody>
      </p:sp>
      <p:sp>
        <p:nvSpPr>
          <p:cNvPr id="3" name="Content Placeholder 2"/>
          <p:cNvSpPr>
            <a:spLocks noGrp="1"/>
          </p:cNvSpPr>
          <p:nvPr>
            <p:ph idx="1"/>
          </p:nvPr>
        </p:nvSpPr>
        <p:spPr>
          <a:xfrm>
            <a:off x="701748" y="2129221"/>
            <a:ext cx="7813601" cy="3236677"/>
          </a:xfrm>
        </p:spPr>
        <p:txBody>
          <a:bodyPr>
            <a:normAutofit/>
          </a:bodyPr>
          <a:lstStyle/>
          <a:p>
            <a:pPr>
              <a:buFont typeface="Wingdings" panose="05000000000000000000" pitchFamily="2" charset="2"/>
              <a:buChar char="§"/>
            </a:pPr>
            <a:endParaRPr lang="en-US" sz="2000" dirty="0">
              <a:solidFill>
                <a:schemeClr val="bg2">
                  <a:lumMod val="25000"/>
                </a:schemeClr>
              </a:solidFill>
              <a:latin typeface="Gotham-Book" charset="0"/>
              <a:ea typeface="Gotham-Book" charset="0"/>
              <a:cs typeface="Gotham-Book" charset="0"/>
            </a:endParaRPr>
          </a:p>
          <a:p>
            <a:pPr marL="0" indent="0">
              <a:buNone/>
            </a:pPr>
            <a:endParaRPr lang="en-US" sz="2000" dirty="0">
              <a:solidFill>
                <a:schemeClr val="bg2">
                  <a:lumMod val="25000"/>
                </a:schemeClr>
              </a:solidFill>
              <a:latin typeface="Gotham-Book" charset="0"/>
              <a:ea typeface="Gotham-Book" charset="0"/>
              <a:cs typeface="Gotham-Book" charset="0"/>
            </a:endParaRPr>
          </a:p>
        </p:txBody>
      </p:sp>
      <p:graphicFrame>
        <p:nvGraphicFramePr>
          <p:cNvPr id="5" name="Chart 4">
            <a:extLst>
              <a:ext uri="{FF2B5EF4-FFF2-40B4-BE49-F238E27FC236}">
                <a16:creationId xmlns:a16="http://schemas.microsoft.com/office/drawing/2014/main" id="{FC0AA914-86A5-AC4A-BCD1-ECC43CFD1D08}"/>
              </a:ext>
            </a:extLst>
          </p:cNvPr>
          <p:cNvGraphicFramePr/>
          <p:nvPr>
            <p:extLst>
              <p:ext uri="{D42A27DB-BD31-4B8C-83A1-F6EECF244321}">
                <p14:modId xmlns:p14="http://schemas.microsoft.com/office/powerpoint/2010/main" val="1890793969"/>
              </p:ext>
            </p:extLst>
          </p:nvPr>
        </p:nvGraphicFramePr>
        <p:xfrm>
          <a:off x="165209" y="1732832"/>
          <a:ext cx="5457825" cy="3714750"/>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a:extLst>
              <a:ext uri="{FF2B5EF4-FFF2-40B4-BE49-F238E27FC236}">
                <a16:creationId xmlns:a16="http://schemas.microsoft.com/office/drawing/2014/main" id="{4392C575-6026-FA4A-643D-249F0FA0EC95}"/>
              </a:ext>
            </a:extLst>
          </p:cNvPr>
          <p:cNvSpPr txBox="1"/>
          <p:nvPr/>
        </p:nvSpPr>
        <p:spPr>
          <a:xfrm>
            <a:off x="6086475" y="1732831"/>
            <a:ext cx="2711296" cy="3693319"/>
          </a:xfrm>
          <a:prstGeom prst="rect">
            <a:avLst/>
          </a:prstGeom>
          <a:noFill/>
        </p:spPr>
        <p:txBody>
          <a:bodyPr wrap="square" rtlCol="0">
            <a:spAutoFit/>
          </a:bodyPr>
          <a:lstStyle/>
          <a:p>
            <a:r>
              <a:rPr lang="en-US" dirty="0"/>
              <a:t>October 2022 there were 11 patients referred from EZ Care.  One of these patients was accepted but then the patient declined the appointment, 7 patients were accepted by and scheduled with a PCP, and 3 were either not accepted or accepted but not scheduled and the PCP was not added to their Care Team. </a:t>
            </a:r>
          </a:p>
        </p:txBody>
      </p:sp>
    </p:spTree>
    <p:extLst>
      <p:ext uri="{BB962C8B-B14F-4D97-AF65-F5344CB8AC3E}">
        <p14:creationId xmlns:p14="http://schemas.microsoft.com/office/powerpoint/2010/main" val="489722267"/>
      </p:ext>
    </p:extLst>
  </p:cSld>
  <p:clrMapOvr>
    <a:masterClrMapping/>
  </p:clrMapOvr>
</p:sld>
</file>

<file path=ppt/theme/theme1.xml><?xml version="1.0" encoding="utf-8"?>
<a:theme xmlns:a="http://schemas.openxmlformats.org/drawingml/2006/main" name="Office Theme">
  <a:themeElements>
    <a:clrScheme name="Horizon Health theme">
      <a:dk1>
        <a:srgbClr val="005970"/>
      </a:dk1>
      <a:lt1>
        <a:srgbClr val="75787B"/>
      </a:lt1>
      <a:dk2>
        <a:srgbClr val="333332"/>
      </a:dk2>
      <a:lt2>
        <a:srgbClr val="FFFFFF"/>
      </a:lt2>
      <a:accent1>
        <a:srgbClr val="00AF66"/>
      </a:accent1>
      <a:accent2>
        <a:srgbClr val="20D081"/>
      </a:accent2>
      <a:accent3>
        <a:srgbClr val="59CBE8"/>
      </a:accent3>
      <a:accent4>
        <a:srgbClr val="D9D9D6"/>
      </a:accent4>
      <a:accent5>
        <a:srgbClr val="003B49"/>
      </a:accent5>
      <a:accent6>
        <a:srgbClr val="005970"/>
      </a:accent6>
      <a:hlink>
        <a:srgbClr val="59CBE8"/>
      </a:hlink>
      <a:folHlink>
        <a:srgbClr val="20D081"/>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120408</TotalTime>
  <Words>1209</Words>
  <Application>Microsoft Office PowerPoint</Application>
  <PresentationFormat>On-screen Show (4:3)</PresentationFormat>
  <Paragraphs>111</Paragraphs>
  <Slides>19</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Calibri Light</vt:lpstr>
      <vt:lpstr>Gotham-Bold</vt:lpstr>
      <vt:lpstr>Gotham-Book</vt:lpstr>
      <vt:lpstr>Libre Baskerville</vt:lpstr>
      <vt:lpstr>Wingdings</vt:lpstr>
      <vt:lpstr>Office Theme</vt:lpstr>
      <vt:lpstr>ICAHN 2023 Rural Health Fellowship</vt:lpstr>
      <vt:lpstr>Horizon Health</vt:lpstr>
      <vt:lpstr>The problem</vt:lpstr>
      <vt:lpstr>The plan</vt:lpstr>
      <vt:lpstr>Stakeholders</vt:lpstr>
      <vt:lpstr>Potential Roadblocks</vt:lpstr>
      <vt:lpstr>The process</vt:lpstr>
      <vt:lpstr>The data</vt:lpstr>
      <vt:lpstr>Data cont’d</vt:lpstr>
      <vt:lpstr>Data cont’d</vt:lpstr>
      <vt:lpstr>Data cont’d</vt:lpstr>
      <vt:lpstr>Data cont’d</vt:lpstr>
      <vt:lpstr>Data cont’d</vt:lpstr>
      <vt:lpstr>Data cont’d</vt:lpstr>
      <vt:lpstr>Problems along the way</vt:lpstr>
      <vt:lpstr>Successes</vt:lpstr>
      <vt:lpstr>Where do we go from here?</vt:lpstr>
      <vt:lpstr>Thank you!</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Office User</dc:creator>
  <cp:lastModifiedBy>Carrie Cunningham</cp:lastModifiedBy>
  <cp:revision>104</cp:revision>
  <cp:lastPrinted>2021-08-10T17:31:27Z</cp:lastPrinted>
  <dcterms:created xsi:type="dcterms:W3CDTF">2018-02-07T19:46:25Z</dcterms:created>
  <dcterms:modified xsi:type="dcterms:W3CDTF">2023-04-12T18:09:22Z</dcterms:modified>
</cp:coreProperties>
</file>