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2" r:id="rId1"/>
  </p:sldMasterIdLst>
  <p:notesMasterIdLst>
    <p:notesMasterId r:id="rId17"/>
  </p:notesMasterIdLst>
  <p:sldIdLst>
    <p:sldId id="256" r:id="rId2"/>
    <p:sldId id="268" r:id="rId3"/>
    <p:sldId id="259" r:id="rId4"/>
    <p:sldId id="257" r:id="rId5"/>
    <p:sldId id="258" r:id="rId6"/>
    <p:sldId id="260" r:id="rId7"/>
    <p:sldId id="265" r:id="rId8"/>
    <p:sldId id="261" r:id="rId9"/>
    <p:sldId id="262" r:id="rId10"/>
    <p:sldId id="263" r:id="rId11"/>
    <p:sldId id="264" r:id="rId12"/>
    <p:sldId id="270" r:id="rId13"/>
    <p:sldId id="266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A"/>
    <a:srgbClr val="6C1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01F39-1D68-4CCF-8882-D60CE615B35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F651-596C-4C36-95C2-7EC8D771F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6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5817-2471-4D6B-807B-B1473948C3BA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09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992B-4FA7-4C37-9FD8-AE1D2D0EFA69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4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DD2865F-5242-4ACC-AB3C-271CA5FCD917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A5743A6-E87F-46F2-96B5-BF86E4463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2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8747-DA96-4FAD-A041-032F785DF278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1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054002-C058-4FE6-94B0-75AA0FBA85CD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5743A6-E87F-46F2-96B5-BF86E4463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25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F966-96CF-453A-9DD3-9094A1A59DB2}" type="datetime1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6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65C3-6FE4-49DF-B637-8C93C4EA10CC}" type="datetime1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5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DE5C-7247-4C17-81BF-F48F47E5CF10}" type="datetime1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8C0F-8C34-4D00-A23F-6F0214F011CF}" type="datetime1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2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94A1-E92D-439F-86F2-C278EC4E5F6F}" type="datetime1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1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0E33-6972-451B-952E-017A13504C07}" type="datetime1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4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F9CDE4B-BC5E-4449-9FA6-6345C206AF53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A5743A6-E87F-46F2-96B5-BF86E4463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71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ICAHN Fellowship </a:t>
            </a:r>
            <a:br>
              <a:rPr lang="en-US" sz="4400" dirty="0"/>
            </a:br>
            <a:r>
              <a:rPr lang="en-US" sz="4400" dirty="0"/>
              <a:t>Project 2023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Adam Elder, MS, CRHCP</a:t>
            </a:r>
          </a:p>
          <a:p>
            <a:r>
              <a:rPr lang="en-US" sz="2800" dirty="0">
                <a:latin typeface="+mj-lt"/>
              </a:rPr>
              <a:t>Executive Director of Accountability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5123386"/>
            <a:ext cx="5994400" cy="146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90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PCP follow Up w/in 48 </a:t>
            </a:r>
            <a:r>
              <a:rPr lang="en-US" dirty="0" err="1"/>
              <a:t>hrs</a:t>
            </a:r>
            <a:r>
              <a:rPr lang="en-US" dirty="0"/>
              <a:t> of ED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308063" cy="4206240"/>
          </a:xfrm>
        </p:spPr>
        <p:txBody>
          <a:bodyPr>
            <a:normAutofit/>
          </a:bodyPr>
          <a:lstStyle/>
          <a:p>
            <a:r>
              <a:rPr lang="en-US" sz="2600" dirty="0"/>
              <a:t>FY23 Q1 93% in overall ED callbacks 1052/1140 </a:t>
            </a:r>
          </a:p>
          <a:p>
            <a:r>
              <a:rPr lang="en-US" sz="2600" dirty="0"/>
              <a:t>FY23 Q2 89% in overall ED callbacks 1044/1171</a:t>
            </a:r>
          </a:p>
          <a:p>
            <a:r>
              <a:rPr lang="en-US" sz="2600" dirty="0"/>
              <a:t>Decrease in 4%</a:t>
            </a:r>
          </a:p>
          <a:p>
            <a:r>
              <a:rPr lang="en-US" sz="2600" dirty="0"/>
              <a:t>Explanation for decrease: </a:t>
            </a:r>
          </a:p>
          <a:p>
            <a:pPr lvl="1"/>
            <a:r>
              <a:rPr lang="en-US" sz="2600" dirty="0"/>
              <a:t>Largest Clinic had some staffing turnover</a:t>
            </a:r>
          </a:p>
          <a:p>
            <a:pPr lvl="1"/>
            <a:r>
              <a:rPr lang="en-US" sz="2600" dirty="0"/>
              <a:t>We started to include outside ED numbers</a:t>
            </a:r>
          </a:p>
          <a:p>
            <a:r>
              <a:rPr lang="en-US" sz="2600" dirty="0"/>
              <a:t>Better questions we need to address: Why we have 1100 pts a quarter turning to the ED for care?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0636"/>
          <a:stretch/>
        </p:blipFill>
        <p:spPr>
          <a:xfrm>
            <a:off x="8678645" y="1792936"/>
            <a:ext cx="3513355" cy="5065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7" y="5848821"/>
            <a:ext cx="3710081" cy="9046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7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Non-Emergent 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53" y="2631381"/>
            <a:ext cx="5913582" cy="263331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Added a NEMT Driver and vehicle in Nov 2022</a:t>
            </a:r>
          </a:p>
          <a:p>
            <a:r>
              <a:rPr lang="en-US" sz="2800" dirty="0"/>
              <a:t>Rides increased 23% in Q2</a:t>
            </a:r>
          </a:p>
          <a:p>
            <a:r>
              <a:rPr lang="en-US" sz="2800" dirty="0"/>
              <a:t>16% of the top 50 CMS Spend patients now utilize NEMT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735" y="2252676"/>
            <a:ext cx="5503961" cy="3390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63" y="5643403"/>
            <a:ext cx="3710081" cy="9046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CMS spend data: too early to use this as a gauge</a:t>
            </a:r>
          </a:p>
          <a:p>
            <a:r>
              <a:rPr lang="en-US" sz="2800" dirty="0"/>
              <a:t>CCM</a:t>
            </a:r>
          </a:p>
          <a:p>
            <a:pPr lvl="1"/>
            <a:r>
              <a:rPr lang="en-US" sz="2600" dirty="0"/>
              <a:t>Increased total CCM by 46%</a:t>
            </a:r>
          </a:p>
          <a:p>
            <a:pPr lvl="1"/>
            <a:r>
              <a:rPr lang="en-US" sz="2600" dirty="0"/>
              <a:t>Increased top 50 from 4% to 20% </a:t>
            </a:r>
          </a:p>
          <a:p>
            <a:r>
              <a:rPr lang="en-US" sz="2800" dirty="0"/>
              <a:t>AWV</a:t>
            </a:r>
          </a:p>
          <a:p>
            <a:pPr lvl="1"/>
            <a:r>
              <a:rPr lang="en-US" sz="2600" dirty="0"/>
              <a:t>Increase overall AWV</a:t>
            </a:r>
          </a:p>
          <a:p>
            <a:pPr lvl="1"/>
            <a:r>
              <a:rPr lang="en-US" sz="2600" dirty="0"/>
              <a:t>Decrease of top 50</a:t>
            </a:r>
          </a:p>
          <a:p>
            <a:r>
              <a:rPr lang="en-US" sz="2800" dirty="0"/>
              <a:t> ED Callback</a:t>
            </a:r>
          </a:p>
          <a:p>
            <a:pPr lvl="1"/>
            <a:r>
              <a:rPr lang="en-US" sz="2600" dirty="0"/>
              <a:t>Added in outside ED visits but 4% decrease in compliance.</a:t>
            </a:r>
          </a:p>
          <a:p>
            <a:pPr lvl="1"/>
            <a:r>
              <a:rPr lang="en-US" sz="2600" dirty="0"/>
              <a:t>Currently 89% success rate </a:t>
            </a:r>
          </a:p>
          <a:p>
            <a:r>
              <a:rPr lang="en-US" sz="2800" dirty="0"/>
              <a:t>NEMT</a:t>
            </a:r>
          </a:p>
          <a:p>
            <a:pPr lvl="1"/>
            <a:r>
              <a:rPr lang="en-US" sz="2600" dirty="0"/>
              <a:t>Increase in rides but did not have as much impact on top 50.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429" y="5415768"/>
            <a:ext cx="3710081" cy="90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2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top 50 tend to be mostly “non-actionable” (hard to decrease costs)</a:t>
            </a:r>
          </a:p>
          <a:p>
            <a:pPr lvl="1"/>
            <a:r>
              <a:rPr lang="en-US" sz="2400" dirty="0"/>
              <a:t>Cancer Treatments</a:t>
            </a:r>
          </a:p>
          <a:p>
            <a:pPr lvl="1"/>
            <a:r>
              <a:rPr lang="en-US" sz="2400" dirty="0"/>
              <a:t>Dialysis</a:t>
            </a:r>
          </a:p>
          <a:p>
            <a:r>
              <a:rPr lang="en-US" sz="2400" dirty="0"/>
              <a:t>Need to expand our focus to top 100 highest spend.</a:t>
            </a:r>
          </a:p>
          <a:p>
            <a:pPr lvl="1"/>
            <a:r>
              <a:rPr lang="en-US" sz="2400" dirty="0"/>
              <a:t>Top 100: 34% of Medicare Spend 0r $9 million</a:t>
            </a:r>
          </a:p>
          <a:p>
            <a:r>
              <a:rPr lang="en-US" sz="2400" dirty="0"/>
              <a:t>CCM: We did not see the expected increase from Nov 2022 to March 2023</a:t>
            </a:r>
          </a:p>
          <a:p>
            <a:pPr lvl="1"/>
            <a:r>
              <a:rPr lang="en-US" sz="2400" dirty="0"/>
              <a:t>CCM fairly new for the providers and clinics</a:t>
            </a:r>
          </a:p>
          <a:p>
            <a:pPr lvl="1"/>
            <a:r>
              <a:rPr lang="en-US" sz="2400" dirty="0"/>
              <a:t>Stronger focus on the next 50 highest. </a:t>
            </a:r>
          </a:p>
          <a:p>
            <a:pPr marL="2286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26" y="5532045"/>
            <a:ext cx="3710081" cy="904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1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</a:t>
            </a:r>
            <a:r>
              <a:rPr lang="en-US" sz="1400" dirty="0"/>
              <a:t>continued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Although AWV rates in general increased, we need to do a better job of targeting the high spend list.  </a:t>
            </a:r>
          </a:p>
          <a:p>
            <a:pPr lvl="1"/>
            <a:r>
              <a:rPr lang="en-US" sz="2200" dirty="0"/>
              <a:t>Will likely increase when we focus on top 100.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NEMT Service has made tremendous impact on overall patient population having access to services but negligible effect on high spend patients. 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51" y="5518235"/>
            <a:ext cx="3710081" cy="904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5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ICAHN Rural Health Fellowship</a:t>
            </a:r>
          </a:p>
          <a:p>
            <a:pPr lvl="1"/>
            <a:r>
              <a:rPr lang="en-US" dirty="0"/>
              <a:t>Kathy Fauble: ICAHN Professional Education Service Director</a:t>
            </a:r>
          </a:p>
          <a:p>
            <a:r>
              <a:rPr lang="en-US" dirty="0"/>
              <a:t>ICAHN Mentor: </a:t>
            </a:r>
          </a:p>
          <a:p>
            <a:pPr lvl="1"/>
            <a:r>
              <a:rPr lang="en-US" dirty="0"/>
              <a:t>Andrew Kleinschmidt: VP Professional Services at Wabash General Hospital </a:t>
            </a:r>
          </a:p>
          <a:p>
            <a:r>
              <a:rPr lang="en-US" dirty="0"/>
              <a:t>GAH Team:</a:t>
            </a:r>
          </a:p>
          <a:p>
            <a:pPr lvl="1"/>
            <a:r>
              <a:rPr lang="en-US" dirty="0"/>
              <a:t>Maille Francis, ACO Specialist</a:t>
            </a:r>
          </a:p>
          <a:p>
            <a:pPr lvl="1"/>
            <a:r>
              <a:rPr lang="en-US" dirty="0"/>
              <a:t>Rachel Espinoza, NEMT Dispatcher</a:t>
            </a:r>
          </a:p>
          <a:p>
            <a:pPr lvl="1"/>
            <a:r>
              <a:rPr lang="en-US" dirty="0"/>
              <a:t>All of the providers, nurses, and clinic managers.</a:t>
            </a:r>
          </a:p>
          <a:p>
            <a:pPr lvl="1"/>
            <a:r>
              <a:rPr lang="en-US" dirty="0"/>
              <a:t>Administrative Team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77" y="5479794"/>
            <a:ext cx="3710081" cy="904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0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i="1" dirty="0"/>
          </a:p>
          <a:p>
            <a:pPr marL="0" indent="0" algn="ctr">
              <a:buNone/>
            </a:pPr>
            <a:endParaRPr lang="en-US" sz="2800" i="1" dirty="0"/>
          </a:p>
          <a:p>
            <a:pPr marL="0" indent="0" algn="ctr">
              <a:buNone/>
            </a:pPr>
            <a:r>
              <a:rPr lang="en-US" sz="3200" i="1" dirty="0"/>
              <a:t>I am developing a comprehensive plan for a 10% reduction in Medicare spending for GAH’s top 50 Medicare spend patients in order to assist our ACO in achieving Shared Savings.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88" y="5532045"/>
            <a:ext cx="3710081" cy="90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9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Medicare Attribution List</a:t>
            </a:r>
          </a:p>
          <a:p>
            <a:pPr lvl="1"/>
            <a:r>
              <a:rPr lang="en-US" sz="1800" dirty="0"/>
              <a:t>CMS patients that belong to GAH in the eyes of Medicare</a:t>
            </a:r>
          </a:p>
          <a:p>
            <a:r>
              <a:rPr lang="en-US" sz="3200" dirty="0"/>
              <a:t>ACO: Accountable Care Organization</a:t>
            </a:r>
          </a:p>
          <a:p>
            <a:pPr lvl="1"/>
            <a:r>
              <a:rPr lang="en-US" sz="1800" dirty="0"/>
              <a:t>Group of healthcare industries that voluntarily work together to give coordinated high-quality care to their Medicare patients. </a:t>
            </a:r>
          </a:p>
          <a:p>
            <a:pPr lvl="1"/>
            <a:r>
              <a:rPr lang="en-US" sz="1800" dirty="0"/>
              <a:t>IL Rural Community Care Organization (IRCCO)</a:t>
            </a:r>
          </a:p>
          <a:p>
            <a:r>
              <a:rPr lang="en-US" sz="3200" dirty="0"/>
              <a:t>Medicare Shared Savings Program (MSSP)</a:t>
            </a:r>
          </a:p>
          <a:p>
            <a:pPr lvl="1"/>
            <a:r>
              <a:rPr lang="en-US" sz="1800" dirty="0"/>
              <a:t>If  IRCCO meets CMS shared savings goals, we will be reimbursed a portion of the savings.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63" y="5532045"/>
            <a:ext cx="3710081" cy="9046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7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806102" y="0"/>
            <a:ext cx="130140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Medicare Stats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GAH’s Current CMS Attribution List: 2683 patients</a:t>
            </a:r>
          </a:p>
          <a:p>
            <a:r>
              <a:rPr lang="en-US" sz="3200" dirty="0"/>
              <a:t>2%  (50 patients) account for 22% of the total Medicare spend. </a:t>
            </a:r>
          </a:p>
          <a:p>
            <a:r>
              <a:rPr lang="en-US" sz="3200" dirty="0"/>
              <a:t>$27 million/</a:t>
            </a:r>
            <a:r>
              <a:rPr lang="en-US" sz="3200" dirty="0" err="1"/>
              <a:t>yr</a:t>
            </a:r>
            <a:r>
              <a:rPr lang="en-US" sz="3200" dirty="0"/>
              <a:t> in GAH Medicare spend</a:t>
            </a:r>
          </a:p>
          <a:p>
            <a:r>
              <a:rPr lang="en-US" sz="3200" dirty="0"/>
              <a:t>50 patients account for $6 million/</a:t>
            </a:r>
            <a:r>
              <a:rPr lang="en-US" sz="3200" dirty="0" err="1"/>
              <a:t>yr</a:t>
            </a:r>
            <a:r>
              <a:rPr lang="en-US" sz="3200" dirty="0"/>
              <a:t> of Medicare Spend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37" y="5633341"/>
            <a:ext cx="3710081" cy="9046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2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 </a:t>
            </a:r>
            <a:br>
              <a:rPr lang="en-US" dirty="0"/>
            </a:br>
            <a:r>
              <a:rPr lang="en-US" sz="2400" dirty="0"/>
              <a:t>Reduce overall spend of top 50 Medicare Patients by 10% in one year.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Why is this important?</a:t>
            </a:r>
          </a:p>
          <a:p>
            <a:pPr lvl="1"/>
            <a:r>
              <a:rPr lang="en-US" sz="2400" dirty="0"/>
              <a:t>MSSP</a:t>
            </a:r>
          </a:p>
          <a:p>
            <a:pPr lvl="1"/>
            <a:r>
              <a:rPr lang="en-US" sz="2400" dirty="0"/>
              <a:t>Higher quality of care for patients</a:t>
            </a:r>
          </a:p>
          <a:p>
            <a:r>
              <a:rPr lang="en-US" sz="2800" dirty="0"/>
              <a:t>Top 50 CMS spend patients explained</a:t>
            </a:r>
          </a:p>
          <a:p>
            <a:pPr lvl="1"/>
            <a:r>
              <a:rPr lang="en-US" sz="2400" dirty="0"/>
              <a:t>Too much variation in following actual patients therefore we focused on the top 50 even if they were different patients. </a:t>
            </a:r>
          </a:p>
          <a:p>
            <a:r>
              <a:rPr lang="en-US" sz="2800" dirty="0"/>
              <a:t>Started Fall 2022. Comparison date Fall 2023 stats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63" y="5518235"/>
            <a:ext cx="3710081" cy="904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5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eamwork at hospital - CLOSLER - CLOSLE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1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we plan to make it happen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CCM Services: Chronic Care Management </a:t>
            </a:r>
          </a:p>
          <a:p>
            <a:endParaRPr lang="en-US" sz="2600" dirty="0"/>
          </a:p>
          <a:p>
            <a:r>
              <a:rPr lang="en-US" sz="2600" dirty="0"/>
              <a:t>AWV: Annual Wellness Visit</a:t>
            </a:r>
          </a:p>
          <a:p>
            <a:endParaRPr lang="en-US" sz="2600" dirty="0"/>
          </a:p>
          <a:p>
            <a:r>
              <a:rPr lang="en-US" sz="2600" dirty="0"/>
              <a:t>PCP office speaking with patients w/in 48 </a:t>
            </a:r>
            <a:r>
              <a:rPr lang="en-US" sz="2600" dirty="0" err="1"/>
              <a:t>hr</a:t>
            </a:r>
            <a:r>
              <a:rPr lang="en-US" sz="2600" dirty="0"/>
              <a:t> of ED visit</a:t>
            </a:r>
          </a:p>
          <a:p>
            <a:endParaRPr lang="en-US" sz="2600" dirty="0"/>
          </a:p>
          <a:p>
            <a:r>
              <a:rPr lang="en-US" sz="2600" dirty="0"/>
              <a:t>Non-Emergent Medical Transportation (NEMT)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37" y="5735782"/>
            <a:ext cx="3710081" cy="9046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CMS Spend Initial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59" y="186811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/>
              <a:t>Annual Wellness Visit</a:t>
            </a:r>
          </a:p>
          <a:p>
            <a:pPr lvl="1"/>
            <a:r>
              <a:rPr lang="en-US" sz="2600" dirty="0"/>
              <a:t>Only 10% (5/50) of these beneficiaries were up-to-date on their AWV.    </a:t>
            </a:r>
          </a:p>
          <a:p>
            <a:pPr marL="0" indent="0">
              <a:buNone/>
            </a:pPr>
            <a:r>
              <a:rPr lang="en-US" sz="2600" dirty="0"/>
              <a:t>Chronic Care Management</a:t>
            </a:r>
          </a:p>
          <a:p>
            <a:pPr lvl="1"/>
            <a:r>
              <a:rPr lang="en-US" sz="2600" dirty="0"/>
              <a:t>4% (2/50) were signed up for CCM</a:t>
            </a:r>
          </a:p>
          <a:p>
            <a:pPr marL="0" indent="0">
              <a:buNone/>
            </a:pPr>
            <a:r>
              <a:rPr lang="en-US" sz="2600" dirty="0"/>
              <a:t>ED Follow Up: </a:t>
            </a:r>
          </a:p>
          <a:p>
            <a:pPr lvl="1"/>
            <a:r>
              <a:rPr lang="en-US" sz="2600" dirty="0"/>
              <a:t>22% (11/50) had been seen in the ED within the last 3 mo. </a:t>
            </a:r>
          </a:p>
          <a:p>
            <a:pPr lvl="1"/>
            <a:r>
              <a:rPr lang="en-US" sz="2600" dirty="0"/>
              <a:t>Of those patients, 36% (4/11) had been followed up with from the PCP office.</a:t>
            </a:r>
          </a:p>
          <a:p>
            <a:pPr lvl="1"/>
            <a:r>
              <a:rPr lang="en-US" sz="2600" dirty="0"/>
              <a:t>100% of the 7 that fell out went to an ED other than GAH</a:t>
            </a:r>
          </a:p>
          <a:p>
            <a:pPr marL="0" indent="0">
              <a:buNone/>
            </a:pPr>
            <a:r>
              <a:rPr lang="en-US" sz="2600" dirty="0"/>
              <a:t>Non-Emergent Medical Transportation (NEMT)</a:t>
            </a:r>
          </a:p>
          <a:p>
            <a:pPr lvl="1"/>
            <a:r>
              <a:rPr lang="en-US" sz="2600" dirty="0"/>
              <a:t>10% (5/50) utilize the NEMT Service on initial stats</a:t>
            </a:r>
          </a:p>
          <a:p>
            <a:pPr marL="2286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303" y="5518235"/>
            <a:ext cx="3710081" cy="904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CCM Services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670858"/>
            <a:ext cx="5281008" cy="454706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5100" dirty="0"/>
              <a:t>Better communication with Providers and Clinics</a:t>
            </a:r>
          </a:p>
          <a:p>
            <a:pPr lvl="1"/>
            <a:r>
              <a:rPr lang="en-US" sz="3600" dirty="0"/>
              <a:t>Monthly reports to each clinic </a:t>
            </a:r>
          </a:p>
          <a:p>
            <a:r>
              <a:rPr lang="en-US" sz="5100" dirty="0"/>
              <a:t>Added to Provider Dashboard which is  seen by Hospital Board</a:t>
            </a:r>
          </a:p>
          <a:p>
            <a:r>
              <a:rPr lang="en-US" sz="5100" dirty="0"/>
              <a:t>Revamped marketing materials</a:t>
            </a:r>
          </a:p>
          <a:p>
            <a:r>
              <a:rPr lang="en-US" sz="5100" dirty="0"/>
              <a:t>146 enrolled in CCM in Nov 2022</a:t>
            </a:r>
          </a:p>
          <a:p>
            <a:r>
              <a:rPr lang="en-US" sz="5100" dirty="0"/>
              <a:t>213 in March 2023</a:t>
            </a:r>
          </a:p>
          <a:p>
            <a:r>
              <a:rPr lang="en-US" sz="5100" dirty="0"/>
              <a:t>46% increase in 4 months</a:t>
            </a:r>
          </a:p>
          <a:p>
            <a:r>
              <a:rPr lang="en-US" sz="5100" dirty="0"/>
              <a:t>20% of top 50 now enrolled in CCM</a:t>
            </a:r>
          </a:p>
          <a:p>
            <a:endParaRPr lang="en-US" sz="5100" dirty="0"/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12" y="5518235"/>
            <a:ext cx="3710081" cy="904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904" y="508000"/>
            <a:ext cx="6205913" cy="255145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Wellness Visits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/>
              <a:t>Increased communication w/ Providers and Clinics</a:t>
            </a:r>
          </a:p>
          <a:p>
            <a:pPr lvl="1"/>
            <a:r>
              <a:rPr lang="en-US" dirty="0"/>
              <a:t>Monthly Reports for each Clinic</a:t>
            </a:r>
          </a:p>
          <a:p>
            <a:r>
              <a:rPr lang="en-US" sz="3000" dirty="0"/>
              <a:t>Added to Provider Dashboard which is seen by Hospital Board </a:t>
            </a:r>
          </a:p>
          <a:p>
            <a:r>
              <a:rPr lang="en-US" sz="3000" dirty="0"/>
              <a:t>FY23 Q1 300 AWVs</a:t>
            </a:r>
          </a:p>
          <a:p>
            <a:r>
              <a:rPr lang="en-US" sz="3000" dirty="0"/>
              <a:t>FY23 Q2: 358 </a:t>
            </a:r>
          </a:p>
          <a:p>
            <a:r>
              <a:rPr lang="en-US" sz="3000" dirty="0"/>
              <a:t>19% increase in Q2</a:t>
            </a:r>
          </a:p>
          <a:p>
            <a:r>
              <a:rPr lang="en-US" sz="3000" dirty="0"/>
              <a:t>4%  (down 6%) of the top 50 spend patients were up-to-date on AWV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26" y="5571234"/>
            <a:ext cx="3710081" cy="904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3A6-E87F-46F2-96B5-BF86E44633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1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1666</TotalTime>
  <Words>859</Words>
  <Application>Microsoft Office PowerPoint</Application>
  <PresentationFormat>Widescreen</PresentationFormat>
  <Paragraphs>129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Corbel</vt:lpstr>
      <vt:lpstr>Wingdings</vt:lpstr>
      <vt:lpstr>Banded</vt:lpstr>
      <vt:lpstr>ICAHN Fellowship  Project 2023 </vt:lpstr>
      <vt:lpstr>Core Statement</vt:lpstr>
      <vt:lpstr>Definitions</vt:lpstr>
      <vt:lpstr>Medicare Stats </vt:lpstr>
      <vt:lpstr>Goal  Reduce overall spend of top 50 Medicare Patients by 10% in one year.  </vt:lpstr>
      <vt:lpstr>How we plan to make it happen</vt:lpstr>
      <vt:lpstr>Top CMS Spend Initial Stats</vt:lpstr>
      <vt:lpstr>CCM Services Results</vt:lpstr>
      <vt:lpstr>Annual Wellness Visits Results</vt:lpstr>
      <vt:lpstr>PCP follow Up w/in 48 hrs of ED Visit</vt:lpstr>
      <vt:lpstr>Non-Emergent Transportation</vt:lpstr>
      <vt:lpstr>Results Recap</vt:lpstr>
      <vt:lpstr>Lessons Learned </vt:lpstr>
      <vt:lpstr>Lessons Learned continued </vt:lpstr>
      <vt:lpstr>Thank you</vt:lpstr>
    </vt:vector>
  </TitlesOfParts>
  <Company>GAHHS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Adam Elder</dc:creator>
  <cp:lastModifiedBy>Kathy Fauble</cp:lastModifiedBy>
  <cp:revision>62</cp:revision>
  <dcterms:created xsi:type="dcterms:W3CDTF">2023-04-17T18:53:48Z</dcterms:created>
  <dcterms:modified xsi:type="dcterms:W3CDTF">2023-04-20T16:17:07Z</dcterms:modified>
</cp:coreProperties>
</file>