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85" r:id="rId5"/>
    <p:sldId id="289" r:id="rId6"/>
    <p:sldId id="290" r:id="rId7"/>
    <p:sldId id="291" r:id="rId8"/>
    <p:sldId id="292" r:id="rId9"/>
    <p:sldId id="293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28" userDrawn="1">
          <p15:clr>
            <a:srgbClr val="A4A3A4"/>
          </p15:clr>
        </p15:guide>
        <p15:guide id="2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  <a:srgbClr val="BEB9AA"/>
    <a:srgbClr val="C0C9C2"/>
    <a:srgbClr val="AA9D92"/>
    <a:srgbClr val="F2F1EE"/>
    <a:srgbClr val="D8D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418FF9-A9EB-4953-8CC5-960FAA57E5C6}" vWet="4" dt="2023-04-19T04:04:22.359"/>
    <p1510:client id="{8F060A3A-8915-409F-A862-6B80169F0F85}" v="423" dt="2023-04-19T04:05:20.015"/>
    <p1510:client id="{9EAD6625-EF20-4B1C-8B97-E6297D6640EF}" v="1" vWet="5" dt="2023-04-19T03:27:26.3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pos="4128"/>
        <p:guide orient="horz" pos="9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6E6020-4209-49A3-9DC4-18264096E7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97462-F1DD-4E64-BC14-F17A0F34B5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2FC57-E1F8-4F59-A87C-2833007EAF57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75F0E3-AC70-4B5A-BCEB-9E3C021C86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F68B5-925F-4468-95B3-EA77C29C34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A06BE-7519-4B21-9E1D-AE6D6E69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83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ACAC0-59EA-4916-9995-398D6BEB88C3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B2C62-FE30-453D-946B-754E9E42C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2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B2C62-FE30-453D-946B-754E9E42C8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66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B2C62-FE30-453D-946B-754E9E42C8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83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B2C62-FE30-453D-946B-754E9E42C8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23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B2C62-FE30-453D-946B-754E9E42C8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54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B2C62-FE30-453D-946B-754E9E42C8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62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B2C62-FE30-453D-946B-754E9E42C8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72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B2C62-FE30-453D-946B-754E9E42C8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82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1">
            <a:extLst>
              <a:ext uri="{FF2B5EF4-FFF2-40B4-BE49-F238E27FC236}">
                <a16:creationId xmlns:a16="http://schemas.microsoft.com/office/drawing/2014/main" id="{F2964EA8-200F-47C5-90C2-1DBA3D6D7C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28700" y="5078187"/>
            <a:ext cx="3222058" cy="96462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9">
            <a:extLst>
              <a:ext uri="{FF2B5EF4-FFF2-40B4-BE49-F238E27FC236}">
                <a16:creationId xmlns:a16="http://schemas.microsoft.com/office/drawing/2014/main" id="{7878E298-5074-4E51-993E-34931A897F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21413" y="0"/>
            <a:ext cx="4941887" cy="57261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2D26D0E-18C6-4DB1-B3A5-75E29BD65B17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noFill/>
          <a:ln w="15875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989B90B-5C3C-4760-9360-5AE10BF87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90000"/>
              </a:lnSpc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337C3D7-7DDB-42A8-901A-EC153DD274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0"/>
            <a:ext cx="4953000" cy="3302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7B95226-A076-4D55-B408-1389A2F8C7A0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1028700" y="3556002"/>
            <a:ext cx="3108960" cy="2286000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6673F10-179D-4539-AA33-AE34EC0457EF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454152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B6CFC30-1A59-4D28-9E30-0FF7D632C6A2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805434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C4F3CC75-F9FA-4F77-9DD5-7E6C0F5C9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9D1A0-04AB-4DD4-B9DB-BDEC5E64C94C}" type="datetime1">
              <a:rPr lang="en-US" smtClean="0"/>
              <a:t>4/21/2023</a:t>
            </a:fld>
            <a:endParaRPr lang="en-US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93B5B65C-5DE0-4F81-8115-758CDB591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4A2ACE-2D85-4F78-818F-BBA6F6F0C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0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4DCD8D3-DF79-446E-9961-5797EE888B4C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CB4EDDC-C544-421C-905C-A4D40D98A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EA80-260A-4EE9-83BB-E6DD04DEA906}" type="datetime1">
              <a:rPr lang="en-US" smtClean="0"/>
              <a:t>4/21/2023</a:t>
            </a:fld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9CBFDBF-2D2B-469A-9B2F-72F90474F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BA55D6-2810-4163-9D43-FEDA674E2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6829" y="573503"/>
            <a:ext cx="10156826" cy="1369591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9E87E0B-D644-4037-B322-715C648BAD3B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419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5">
            <a:extLst>
              <a:ext uri="{FF2B5EF4-FFF2-40B4-BE49-F238E27FC236}">
                <a16:creationId xmlns:a16="http://schemas.microsoft.com/office/drawing/2014/main" id="{940246AD-CE4F-4FD8-BCF6-5BA9ED62AC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543302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8ECBB79-D5D3-4ECE-99F9-1B6834629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C667C6DE-A3D4-4738-B7FC-43FB39FD7A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12C18C04-19C8-4ECC-83E8-6E65128CEF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6"/>
            <a:ext cx="3924300" cy="28495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D14E5D8-EB42-4C87-B4AE-4746909A2D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39813" y="5067300"/>
            <a:ext cx="3913187" cy="1319213"/>
          </a:xfrm>
        </p:spPr>
        <p:txBody>
          <a:bodyPr>
            <a:normAutofit/>
          </a:bodyPr>
          <a:lstStyle>
            <a:lvl1pPr>
              <a:defRPr lang="en-US" sz="1600" kern="12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0649945F-7BBD-4042-AA34-709CE3402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0274-DEF2-4F5D-8F74-69D0554CED55}" type="datetime1">
              <a:rPr lang="en-US" smtClean="0"/>
              <a:t>4/21/2023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1936C4A-DE5F-4BFE-AED0-47E48CD4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981B703-4F1F-41A6-AD71-3FFB2820FF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0130" y="465136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61D25CF-5413-4949-A54A-8716608406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58050" y="2000250"/>
            <a:ext cx="4667250" cy="33988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Date Placeholder 3">
            <a:extLst>
              <a:ext uri="{FF2B5EF4-FFF2-40B4-BE49-F238E27FC236}">
                <a16:creationId xmlns:a16="http://schemas.microsoft.com/office/drawing/2014/main" id="{224E3A4F-8479-4D38-A6D4-85F0883F3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D4DA8-2D4A-4F06-BECA-044AF4113FB4}" type="datetime1">
              <a:rPr lang="en-US" smtClean="0"/>
              <a:t>4/21/2023</a:t>
            </a:fld>
            <a:endParaRPr lang="en-US"/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D5A5341A-4863-40E8-8B9A-FB4E71925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D2FED0-CD95-48B0-B54A-1F64F952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EF5E91-A275-4181-9C62-BC0773AD0512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271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423630CA-0A51-4B04-A57B-9E412A8FCD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847137" y="3862387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C994AE8-9E30-418E-8361-5D851AFA42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854450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D4E5783-2917-458E-BE61-F3D5AAA8F9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309086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1D734B5-5F1C-4E34-81FF-AD75105E83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5757DE8-43D6-4A47-ABC9-B39EC8016C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5"/>
            <a:ext cx="3924300" cy="439102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984C97B0-0D42-4831-9ABD-390370C0F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81873-7D47-483D-BCB4-50DD9806C720}" type="datetime1">
              <a:rPr lang="en-US" smtClean="0"/>
              <a:t>4/21/2023</a:t>
            </a:fld>
            <a:endParaRPr lang="en-US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CE8438DF-723C-49AB-AD18-1C40F107F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2FDE8-62A6-4290-88E6-2795313DE2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465137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BC85317C-3A2D-483F-B913-714129E19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73045" y="2426610"/>
            <a:ext cx="2378075" cy="111125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02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FEC7-1EEC-4FF2-868A-9799EA69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155" y="2714986"/>
            <a:ext cx="6674802" cy="6553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069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6C54-2562-43EA-9A1B-F808D04718E7}" type="datetime1">
              <a:rPr lang="en-US" smtClean="0"/>
              <a:t>4/21/2023</a:t>
            </a:fld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6C54-2562-43EA-9A1B-F808D04718E7}" type="datetime1">
              <a:rPr lang="en-US" smtClean="0"/>
              <a:t>4/21/2023</a:t>
            </a:fld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364FFEF-B933-46C6-A918-A80C987DB7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2147" y="0"/>
            <a:ext cx="3938588" cy="64008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4" name="Picture 3" hidden="1">
            <a:extLst>
              <a:ext uri="{FF2B5EF4-FFF2-40B4-BE49-F238E27FC236}">
                <a16:creationId xmlns:a16="http://schemas.microsoft.com/office/drawing/2014/main" id="{59E5EAF8-68C2-4910-8F66-D9320B957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47967" y="2105933"/>
            <a:ext cx="5297883" cy="102421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3BE48E1-D3BE-4B52-B2EC-13A514CB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7966" y="2105933"/>
            <a:ext cx="5297883" cy="2237467"/>
          </a:xfrm>
        </p:spPr>
        <p:txBody>
          <a:bodyPr anchor="t">
            <a:normAutofit/>
          </a:bodyPr>
          <a:lstStyle>
            <a:lvl1pPr>
              <a:lnSpc>
                <a:spcPct val="150000"/>
              </a:lnSpc>
              <a:spcBef>
                <a:spcPts val="1000"/>
              </a:spcBef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674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50815B22-13FE-47CD-9F79-73704A278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B74C9-B808-4394-A017-79C83B2524EF}" type="datetime1">
              <a:rPr lang="en-US" smtClean="0"/>
              <a:t>4/21/2023</a:t>
            </a:fld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7669539-CB64-44F5-999D-7B9E61F8A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BA076-F3B9-47CB-80C2-BE29F157D04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54075" y="1625600"/>
            <a:ext cx="10499725" cy="4860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09627E-FE70-43A1-B0CB-4D4F6C32C2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4074" y="122239"/>
            <a:ext cx="10499725" cy="1355724"/>
          </a:xfr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41BF345D-81AF-4851-83A1-6233984890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1917" y="517972"/>
            <a:ext cx="31089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C4F3A57-45ED-498D-858C-3EE63DF129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36601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1AC5BB09-E3BA-4948-93B3-EDCAAB80311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01197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BF83C6B7-5484-4586-8830-098BDCD9C98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66324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0C5663B1-EED6-4D80-A7C2-19E1366387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39069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0">
            <a:extLst>
              <a:ext uri="{FF2B5EF4-FFF2-40B4-BE49-F238E27FC236}">
                <a16:creationId xmlns:a16="http://schemas.microsoft.com/office/drawing/2014/main" id="{D21E7B61-407B-40A7-9AF6-0D7E7106BCF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296046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415C3ACC-5A8A-46E6-BA0D-90ADD27E2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DF6D-B715-4785-8DEA-9165C638CF44}" type="datetime1">
              <a:rPr lang="en-US" smtClean="0"/>
              <a:t>4/21/2023</a:t>
            </a:fld>
            <a:endParaRPr lang="en-US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0D00A5C2-DCEE-4CB3-9307-61EB88B1D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E8CB70-B054-4294-AD29-EE7A75C72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651507"/>
            <a:ext cx="8991563" cy="1005839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0D608-4E7A-4014-9F62-CB43A0C839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6638" y="2717800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Name</a:t>
            </a:r>
          </a:p>
          <a:p>
            <a:pPr lvl="0"/>
            <a:r>
              <a:rPr lang="en-US"/>
              <a:t>Title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9C3A63B0-4EEA-45BC-A016-5FDA0969EA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1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Name</a:t>
            </a:r>
          </a:p>
          <a:p>
            <a:pPr lvl="0"/>
            <a:r>
              <a:rPr lang="en-US"/>
              <a:t>Title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7080679B-5220-4478-B631-7112F870B7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435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Name</a:t>
            </a:r>
          </a:p>
          <a:p>
            <a:pPr lvl="0"/>
            <a:r>
              <a:rPr lang="en-US"/>
              <a:t>Title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9E4F61A3-2797-46FB-ACA7-0443E3BBDD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3907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Name</a:t>
            </a:r>
          </a:p>
          <a:p>
            <a:pPr lvl="0"/>
            <a:r>
              <a:rPr lang="en-US"/>
              <a:t>Title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14ED733B-1DE9-4FDC-BD5F-2BE3BB07C9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30402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Name</a:t>
            </a:r>
          </a:p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405858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275B11D-8F3F-472B-BBCC-A4F7415AC0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8700" y="3543300"/>
            <a:ext cx="3924300" cy="33147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9F0629D-1A5F-4F4F-90D6-430379624E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91250" y="1981200"/>
            <a:ext cx="4972050" cy="4473575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z="1600">
                <a:solidFill>
                  <a:schemeClr val="tx2">
                    <a:lumMod val="50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rPr>
              <a:t>Click to edit Master text styles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218C063B-0EE9-4FD5-A116-241C24545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E72A-09B6-4D56-855D-4360BD347914}" type="datetime1">
              <a:rPr lang="en-US" smtClean="0"/>
              <a:t>4/21/2023</a:t>
            </a:fld>
            <a:endParaRPr lang="en-US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D417B369-6569-4DCC-B684-BE1A7C5D0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EEC1A7-43C3-481E-95D0-5616242E1A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4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C6CF0E0-8FF2-4FE7-AC69-85BEFA656508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77C8-AB8C-4B8A-A01F-113B16C4DCA3}" type="datetime1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9" r:id="rId8"/>
    <p:sldLayoutId id="2147483655" r:id="rId9"/>
    <p:sldLayoutId id="2147483656" r:id="rId10"/>
    <p:sldLayoutId id="2147483658" r:id="rId11"/>
    <p:sldLayoutId id="2147483657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48" userDrawn="1">
          <p15:clr>
            <a:srgbClr val="F26B43"/>
          </p15:clr>
        </p15:guide>
        <p15:guide id="2" pos="1176" userDrawn="1">
          <p15:clr>
            <a:srgbClr val="F26B43"/>
          </p15:clr>
        </p15:guide>
        <p15:guide id="3" pos="1296" userDrawn="1">
          <p15:clr>
            <a:srgbClr val="F26B43"/>
          </p15:clr>
        </p15:guide>
        <p15:guide id="4" pos="1824" userDrawn="1">
          <p15:clr>
            <a:srgbClr val="F26B43"/>
          </p15:clr>
        </p15:guide>
        <p15:guide id="5" pos="1944" userDrawn="1">
          <p15:clr>
            <a:srgbClr val="F26B43"/>
          </p15:clr>
        </p15:guide>
        <p15:guide id="6" pos="2472" userDrawn="1">
          <p15:clr>
            <a:srgbClr val="F26B43"/>
          </p15:clr>
        </p15:guide>
        <p15:guide id="7" pos="2592" userDrawn="1">
          <p15:clr>
            <a:srgbClr val="F26B43"/>
          </p15:clr>
        </p15:guide>
        <p15:guide id="8" pos="3120" userDrawn="1">
          <p15:clr>
            <a:srgbClr val="F26B43"/>
          </p15:clr>
        </p15:guide>
        <p15:guide id="9" pos="3240" userDrawn="1">
          <p15:clr>
            <a:srgbClr val="F26B43"/>
          </p15:clr>
        </p15:guide>
        <p15:guide id="10" pos="3792" userDrawn="1">
          <p15:clr>
            <a:srgbClr val="F26B43"/>
          </p15:clr>
        </p15:guide>
        <p15:guide id="11" pos="3912" userDrawn="1">
          <p15:clr>
            <a:srgbClr val="F26B43"/>
          </p15:clr>
        </p15:guide>
        <p15:guide id="12" pos="4416" userDrawn="1">
          <p15:clr>
            <a:srgbClr val="F26B43"/>
          </p15:clr>
        </p15:guide>
        <p15:guide id="13" pos="4560" userDrawn="1">
          <p15:clr>
            <a:srgbClr val="F26B43"/>
          </p15:clr>
        </p15:guide>
        <p15:guide id="14" pos="5088" userDrawn="1">
          <p15:clr>
            <a:srgbClr val="F26B43"/>
          </p15:clr>
        </p15:guide>
        <p15:guide id="15" pos="5208" userDrawn="1">
          <p15:clr>
            <a:srgbClr val="F26B43"/>
          </p15:clr>
        </p15:guide>
        <p15:guide id="16" pos="5736" userDrawn="1">
          <p15:clr>
            <a:srgbClr val="F26B43"/>
          </p15:clr>
        </p15:guide>
        <p15:guide id="17" pos="5856" userDrawn="1">
          <p15:clr>
            <a:srgbClr val="F26B43"/>
          </p15:clr>
        </p15:guide>
        <p15:guide id="18" pos="6384" userDrawn="1">
          <p15:clr>
            <a:srgbClr val="F26B43"/>
          </p15:clr>
        </p15:guide>
        <p15:guide id="19" pos="6504" userDrawn="1">
          <p15:clr>
            <a:srgbClr val="F26B43"/>
          </p15:clr>
        </p15:guide>
        <p15:guide id="20" pos="7032" userDrawn="1">
          <p15:clr>
            <a:srgbClr val="F26B43"/>
          </p15:clr>
        </p15:guide>
        <p15:guide id="21" orient="horz" pos="288" userDrawn="1">
          <p15:clr>
            <a:srgbClr val="F26B43"/>
          </p15:clr>
        </p15:guide>
        <p15:guide id="22" orient="horz" pos="1128" userDrawn="1">
          <p15:clr>
            <a:srgbClr val="F26B43"/>
          </p15:clr>
        </p15:guide>
        <p15:guide id="23" orient="horz" pos="1248" userDrawn="1">
          <p15:clr>
            <a:srgbClr val="F26B43"/>
          </p15:clr>
        </p15:guide>
        <p15:guide id="24" orient="horz" pos="2088" userDrawn="1">
          <p15:clr>
            <a:srgbClr val="F26B43"/>
          </p15:clr>
        </p15:guide>
        <p15:guide id="25" orient="horz" pos="2232" userDrawn="1">
          <p15:clr>
            <a:srgbClr val="F26B43"/>
          </p15:clr>
        </p15:guide>
        <p15:guide id="26" orient="horz" pos="3048" userDrawn="1">
          <p15:clr>
            <a:srgbClr val="F26B43"/>
          </p15:clr>
        </p15:guide>
        <p15:guide id="27" orient="horz" pos="3192" userDrawn="1">
          <p15:clr>
            <a:srgbClr val="F26B43"/>
          </p15:clr>
        </p15:guide>
        <p15:guide id="28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BEC46ADB-55E5-43DA-8E91-C49412A33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6105" y="717082"/>
            <a:ext cx="5259785" cy="25294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Fellowship</a:t>
            </a:r>
            <a:br>
              <a:rPr lang="en-US" sz="60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br>
              <a:rPr lang="en-US" sz="60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10C7A9E-B1D7-4285-8DD5-D28AFDC7B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4961" y="6361147"/>
            <a:ext cx="2743200" cy="365125"/>
          </a:xfrm>
        </p:spPr>
        <p:txBody>
          <a:bodyPr/>
          <a:lstStyle/>
          <a:p>
            <a:fld id="{5AF05980-54E0-4F3D-BAF3-4CE06FA77025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4/21/2023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7B234E-FE17-4087-92FD-3802CA26E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07061" y="6361147"/>
            <a:ext cx="2743200" cy="365125"/>
          </a:xfrm>
        </p:spPr>
        <p:txBody>
          <a:bodyPr/>
          <a:lstStyle/>
          <a:p>
            <a:fld id="{294A09A9-5501-47C1-A89A-A340965A2BE2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F51981-74B3-6DDE-8AC3-BB3586942003}"/>
              </a:ext>
            </a:extLst>
          </p:cNvPr>
          <p:cNvSpPr txBox="1"/>
          <p:nvPr/>
        </p:nvSpPr>
        <p:spPr>
          <a:xfrm>
            <a:off x="4153947" y="4108509"/>
            <a:ext cx="38841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Aaron Maloy </a:t>
            </a:r>
          </a:p>
          <a:p>
            <a:pPr algn="ctr"/>
            <a:r>
              <a:rPr lang="en-US" sz="28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Manager</a:t>
            </a:r>
          </a:p>
          <a:p>
            <a:pPr algn="ctr"/>
            <a:r>
              <a:rPr lang="en-US" sz="28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Clay County Hospital</a:t>
            </a:r>
          </a:p>
        </p:txBody>
      </p:sp>
    </p:spTree>
    <p:extLst>
      <p:ext uri="{BB962C8B-B14F-4D97-AF65-F5344CB8AC3E}">
        <p14:creationId xmlns:p14="http://schemas.microsoft.com/office/powerpoint/2010/main" val="2865516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504488-D6E1-FA81-A14F-D549E715649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D4DA8-2D4A-4F06-BECA-044AF4113FB4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4/21/2023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B9D57-ED04-5A9D-5DBE-0BE3D905E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7">
            <a:extLst>
              <a:ext uri="{FF2B5EF4-FFF2-40B4-BE49-F238E27FC236}">
                <a16:creationId xmlns:a16="http://schemas.microsoft.com/office/drawing/2014/main" id="{571564D8-AF93-AD18-4ED8-D6FDADBDA8B2}"/>
              </a:ext>
            </a:extLst>
          </p:cNvPr>
          <p:cNvSpPr txBox="1">
            <a:spLocks/>
          </p:cNvSpPr>
          <p:nvPr/>
        </p:nvSpPr>
        <p:spPr>
          <a:xfrm>
            <a:off x="874028" y="806042"/>
            <a:ext cx="6100544" cy="8221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72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sz="60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Statement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23B56D-878C-8306-1239-E0D56A2D0B96}"/>
              </a:ext>
            </a:extLst>
          </p:cNvPr>
          <p:cNvSpPr txBox="1">
            <a:spLocks/>
          </p:cNvSpPr>
          <p:nvPr/>
        </p:nvSpPr>
        <p:spPr>
          <a:xfrm>
            <a:off x="872281" y="1939955"/>
            <a:ext cx="10333664" cy="318571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My organization, Clay County Hospital, is developing a remote patient monitoring solution for nursing staff to proactively monitor patients to mitigate patient falls and to combat nursing staff shortages.</a:t>
            </a:r>
          </a:p>
        </p:txBody>
      </p:sp>
    </p:spTree>
    <p:extLst>
      <p:ext uri="{BB962C8B-B14F-4D97-AF65-F5344CB8AC3E}">
        <p14:creationId xmlns:p14="http://schemas.microsoft.com/office/powerpoint/2010/main" val="283949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36F39B-B7CB-811A-CB60-660AE3D648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55657" y="799051"/>
            <a:ext cx="4740306" cy="4871907"/>
          </a:xfrm>
        </p:spPr>
        <p:txBody>
          <a:bodyPr>
            <a:normAutofit/>
          </a:bodyPr>
          <a:lstStyle/>
          <a:p>
            <a:r>
              <a:rPr lang="en-US" sz="2400" u="sng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current market and solutions</a:t>
            </a:r>
          </a:p>
          <a:p>
            <a:pPr marL="971550" lvl="1" indent="-28575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 camera carts</a:t>
            </a:r>
          </a:p>
          <a:p>
            <a:pPr marL="971550" lvl="1" indent="-28575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Analytic software</a:t>
            </a:r>
          </a:p>
          <a:p>
            <a:pPr marL="971550" lvl="1" indent="-28575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costly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 buy-in</a:t>
            </a:r>
          </a:p>
          <a:p>
            <a:pPr marL="971550" lvl="1" indent="-28575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Bi-weekly meetings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Solution</a:t>
            </a:r>
          </a:p>
          <a:p>
            <a:pPr marL="971550" lvl="1" indent="-28575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Hikvision PTZ cameras</a:t>
            </a:r>
          </a:p>
          <a:p>
            <a:pPr marL="971550" lvl="1" indent="-28575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Hikvision monitoring software</a:t>
            </a:r>
          </a:p>
          <a:p>
            <a:pPr marL="971550" lvl="1" indent="-28575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Isolated network for security</a:t>
            </a:r>
          </a:p>
          <a:p>
            <a:pPr marL="971550" lvl="1" indent="-28575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recording functionality</a:t>
            </a:r>
          </a:p>
          <a:p>
            <a:pPr marL="971550" lvl="1" indent="-285750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sz="220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0EAF2E-2757-80E0-2D9A-9DAA4F92A67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D4DA8-2D4A-4F06-BECA-044AF4113FB4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4/21/2023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21A06-1DD2-CDF9-8098-254E76F9E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94ABCD-EB59-AC7A-FA7D-37B24D6B43DD}"/>
              </a:ext>
            </a:extLst>
          </p:cNvPr>
          <p:cNvSpPr txBox="1"/>
          <p:nvPr/>
        </p:nvSpPr>
        <p:spPr>
          <a:xfrm>
            <a:off x="1347354" y="799051"/>
            <a:ext cx="395121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u="sng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 Team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Nursing Management Team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 Committee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Board Committee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Team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6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0EAF2E-2757-80E0-2D9A-9DAA4F92A67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D4DA8-2D4A-4F06-BECA-044AF4113FB4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4/21/2023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21A06-1DD2-CDF9-8098-254E76F9E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5102F6-7050-07EE-191F-446F58560BA0}"/>
              </a:ext>
            </a:extLst>
          </p:cNvPr>
          <p:cNvSpPr txBox="1"/>
          <p:nvPr/>
        </p:nvSpPr>
        <p:spPr>
          <a:xfrm>
            <a:off x="1112942" y="897623"/>
            <a:ext cx="4983058" cy="3095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u="sng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Deliverables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 installation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patient consent forms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Signage in patient rooms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Nursing staff training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95BA14-C747-D4A4-DB0C-5EF3FD97A7FD}"/>
              </a:ext>
            </a:extLst>
          </p:cNvPr>
          <p:cNvSpPr txBox="1"/>
          <p:nvPr/>
        </p:nvSpPr>
        <p:spPr>
          <a:xfrm>
            <a:off x="6537822" y="897623"/>
            <a:ext cx="4739780" cy="5719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u="sng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Implemented at a substantial lower cost compared to 3</a:t>
            </a:r>
            <a:r>
              <a:rPr lang="en-US" baseline="300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party vendors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Created and implemented by local IT </a:t>
            </a:r>
          </a:p>
          <a:p>
            <a:pPr>
              <a:lnSpc>
                <a:spcPct val="150000"/>
              </a:lnSpc>
            </a:pPr>
            <a:endParaRPr lang="en-US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u="sng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project plan was not followed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Ceiling supporting cameras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 expectation was extended due to other ongoing projects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software has limitations (freeware)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11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0EAF2E-2757-80E0-2D9A-9DAA4F92A67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D4DA8-2D4A-4F06-BECA-044AF4113FB4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4/21/2023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21A06-1DD2-CDF9-8098-254E76F9E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95BA14-C747-D4A4-DB0C-5EF3FD97A7FD}"/>
              </a:ext>
            </a:extLst>
          </p:cNvPr>
          <p:cNvSpPr txBox="1"/>
          <p:nvPr/>
        </p:nvSpPr>
        <p:spPr>
          <a:xfrm>
            <a:off x="1505455" y="883587"/>
            <a:ext cx="6817451" cy="3088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u="sng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 to Date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went live February 20</a:t>
            </a:r>
            <a:r>
              <a:rPr lang="en-US" baseline="300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Improvement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cameras in patient rooms with double beds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 of different cameras with wider angle lens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aseline="300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party monitoring software</a:t>
            </a:r>
          </a:p>
          <a:p>
            <a:pPr>
              <a:lnSpc>
                <a:spcPct val="150000"/>
              </a:lnSpc>
            </a:pPr>
            <a:endParaRPr lang="en-US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0726EE-1132-D237-1CA3-8F3CB1BCFEFE}"/>
              </a:ext>
            </a:extLst>
          </p:cNvPr>
          <p:cNvSpPr txBox="1"/>
          <p:nvPr/>
        </p:nvSpPr>
        <p:spPr>
          <a:xfrm>
            <a:off x="1505455" y="3610155"/>
            <a:ext cx="6094602" cy="1841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u="sng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 Learned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detailed project plan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statement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722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897AAD-1F8C-35A0-7A35-3854F758EA4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D4DA8-2D4A-4F06-BECA-044AF4113FB4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4/21/2023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00695-7A82-BD9F-73A6-14760913D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DB7EB3-B137-F34F-6F20-C7AD4C6133AB}"/>
              </a:ext>
            </a:extLst>
          </p:cNvPr>
          <p:cNvSpPr txBox="1"/>
          <p:nvPr/>
        </p:nvSpPr>
        <p:spPr>
          <a:xfrm>
            <a:off x="1127444" y="910375"/>
            <a:ext cx="9249737" cy="4455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u="sng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Sue Odle - </a:t>
            </a:r>
            <a:r>
              <a:rPr lang="en-US" sz="2400" b="0" i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VP/Administrator - St. Joseph Memorial Hospital</a:t>
            </a:r>
          </a:p>
          <a:p>
            <a:pPr>
              <a:lnSpc>
                <a:spcPct val="150000"/>
              </a:lnSpc>
            </a:pPr>
            <a:endParaRPr lang="en-US" sz="240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CCH Administration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CCH Nursing Staff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CCH IT Team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Fellowship program</a:t>
            </a:r>
          </a:p>
        </p:txBody>
      </p:sp>
    </p:spTree>
    <p:extLst>
      <p:ext uri="{BB962C8B-B14F-4D97-AF65-F5344CB8AC3E}">
        <p14:creationId xmlns:p14="http://schemas.microsoft.com/office/powerpoint/2010/main" val="1709575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055465-EA9F-436E-A0C3-64912E06B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8834" y="1993532"/>
            <a:ext cx="4974331" cy="2234519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accent3">
                    <a:lumMod val="50000"/>
                  </a:schemeClr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912012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inimalist Presentation">
      <a:dk1>
        <a:sysClr val="windowText" lastClr="000000"/>
      </a:dk1>
      <a:lt1>
        <a:sysClr val="window" lastClr="FFFFFF"/>
      </a:lt1>
      <a:dk2>
        <a:srgbClr val="ABABAB"/>
      </a:dk2>
      <a:lt2>
        <a:srgbClr val="F2F1EE"/>
      </a:lt2>
      <a:accent1>
        <a:srgbClr val="D8D2CD"/>
      </a:accent1>
      <a:accent2>
        <a:srgbClr val="C0C9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Biome Light"/>
        <a:ea typeface=""/>
        <a:cs typeface=""/>
      </a:majorFont>
      <a:minorFont>
        <a:latin typeface="Biom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color presentation_Win32_LW_v2.potx" id="{B7F4C684-7BE5-4BD8-BEBE-7F207A45F474}" vid="{9091DE1E-F617-4C59-950B-F96736B889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3DD7F8912AFB409FCBFBDC6305CF24" ma:contentTypeVersion="2" ma:contentTypeDescription="Create a new document." ma:contentTypeScope="" ma:versionID="3a0f65208961671858e4ec5b615023d6">
  <xsd:schema xmlns:xsd="http://www.w3.org/2001/XMLSchema" xmlns:xs="http://www.w3.org/2001/XMLSchema" xmlns:p="http://schemas.microsoft.com/office/2006/metadata/properties" xmlns:ns3="c53f82db-39c7-45a9-af56-25281d09ebd2" targetNamespace="http://schemas.microsoft.com/office/2006/metadata/properties" ma:root="true" ma:fieldsID="95e1ba8005051ea643d0464e47200a26" ns3:_="">
    <xsd:import namespace="c53f82db-39c7-45a9-af56-25281d09ebd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f82db-39c7-45a9-af56-25281d09eb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976319-4513-485C-AD3A-E56C39927A38}">
  <ds:schemaRefs>
    <ds:schemaRef ds:uri="c53f82db-39c7-45a9-af56-25281d09ebd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A10211-FBDE-44DA-8AD6-29E596B297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9D22EB-2C37-4635-8B23-6BDB380CE6BD}">
  <ds:schemaRefs>
    <ds:schemaRef ds:uri="c53f82db-39c7-45a9-af56-25281d09ebd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{EE757449-CE7F-4334-B030-3739064FA582}tf16411245_win32</Template>
  <TotalTime>0</TotalTime>
  <Words>238</Words>
  <Application>Microsoft Office PowerPoint</Application>
  <PresentationFormat>Widescreen</PresentationFormat>
  <Paragraphs>77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Biome Light</vt:lpstr>
      <vt:lpstr>Calibri</vt:lpstr>
      <vt:lpstr>Wingdings</vt:lpstr>
      <vt:lpstr>Office Theme</vt:lpstr>
      <vt:lpstr>2023 Fellowship Project 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CCH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Fellowship Project  Presentation</dc:title>
  <dc:creator>Aaron Maloy</dc:creator>
  <cp:lastModifiedBy>Kathy Fauble</cp:lastModifiedBy>
  <cp:revision>2</cp:revision>
  <cp:lastPrinted>2023-04-19T04:03:47Z</cp:lastPrinted>
  <dcterms:created xsi:type="dcterms:W3CDTF">2023-04-18T21:25:20Z</dcterms:created>
  <dcterms:modified xsi:type="dcterms:W3CDTF">2023-04-21T14:45:55Z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0x010100CC3DD7F8912AFB409FCBFBDC6305CF24</vt:lpwstr>
  </property>
</Properties>
</file>