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52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1" r:id="rId6"/>
    <p:sldId id="274" r:id="rId7"/>
    <p:sldId id="266" r:id="rId8"/>
    <p:sldId id="280" r:id="rId9"/>
    <p:sldId id="275" r:id="rId10"/>
    <p:sldId id="282" r:id="rId11"/>
    <p:sldId id="281" r:id="rId12"/>
    <p:sldId id="278" r:id="rId13"/>
    <p:sldId id="277" r:id="rId14"/>
    <p:sldId id="279" r:id="rId15"/>
    <p:sldId id="276" r:id="rId16"/>
    <p:sldId id="283" r:id="rId17"/>
    <p:sldId id="273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512" autoAdjust="0"/>
  </p:normalViewPr>
  <p:slideViewPr>
    <p:cSldViewPr snapToGrid="0" snapToObjects="1">
      <p:cViewPr varScale="1">
        <p:scale>
          <a:sx n="74" d="100"/>
          <a:sy n="74" d="100"/>
        </p:scale>
        <p:origin x="9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A663F-0F71-4941-839F-4D376A50B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42CB8-EC67-47AC-810C-39EACC3AA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1F8F58-3262-4466-8DB1-B329F63F404F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B2D2D-60E4-477E-84AF-48DE5C24F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6F142-CFE2-4AA2-8A1E-CADC565C24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F595F6-1BED-4F30-933F-F0CD66CEE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4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CF71C-E8D2-4E49-B04C-B160BC17D861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D76E09-41B7-FE4E-B099-04DFD58B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funding concerns and sustainment.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3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7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8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98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2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team came up with this problem statement: Community</a:t>
            </a:r>
            <a:r>
              <a:rPr lang="en-US" baseline="0" dirty="0"/>
              <a:t> Clinic of Staunton patients with an identified level of food insecurity may not have knowledge and tools needed to make wise nutritional choices to impact overall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2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4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2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8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benefits of this project include an improved understanding of disease-specific dietary restrictions, an increased knowledge of food, cooking methods, and how to read food labels. Additionally, the participants will learn lifelong skills that will yield long-term lifestyle changes that will improve their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1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 benefits of this project include an improved understanding of disease-specific dietary restrictions, an increased knowledge of food, cooking methods, and how to read food labels. Additionally, the participants will learn lifelong skills that will yield long-term lifestyle changes that will improve their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5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4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0534-BB92-D249-82B9-49A38E7BB51A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2B72-5EFB-2B4D-BBDF-916337A53DC6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05E1-C71E-544E-9F74-844878BC4783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8AFE-A49F-3347-91BC-9E8CE1BCC4B4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EA109CB-DDDB-7949-A85C-355CAB3D7576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6BB9-C860-D945-A0DA-AC84E1154E6B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F966-147F-B24F-8855-ADF4B9638779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B21E-6508-274A-8215-090AB0A8BFD7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B75-9C36-5140-9B2C-4AB02DB5CE55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5107-D26A-8749-91B4-BDF6C1B6361A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6945-859D-154B-9E61-3980F2B5BC84}" type="datetime1">
              <a:rPr lang="en-US" smtClean="0"/>
              <a:t>4/20/2023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E2B6D2D-DD65-7542-B616-C09BD0686257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feedingameric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vocados and peppers on a cutting board">
            <a:extLst>
              <a:ext uri="{FF2B5EF4-FFF2-40B4-BE49-F238E27FC236}">
                <a16:creationId xmlns:a16="http://schemas.microsoft.com/office/drawing/2014/main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802" y="11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166216"/>
            <a:ext cx="9966960" cy="3035808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Impact of nutritional education on those with chronic conditions and food insecurity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Tommi Cline, DNP, RN, NE-BC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9444" y="5250616"/>
            <a:ext cx="1560711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 and barriers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Motivated stakeholders</a:t>
            </a:r>
          </a:p>
          <a:p>
            <a:r>
              <a:rPr lang="en-US" dirty="0"/>
              <a:t>Engaged Hospital Administration</a:t>
            </a:r>
          </a:p>
          <a:p>
            <a:r>
              <a:rPr lang="en-US" dirty="0"/>
              <a:t>Engaged Board of Directors</a:t>
            </a:r>
          </a:p>
          <a:p>
            <a:r>
              <a:rPr lang="en-US" dirty="0"/>
              <a:t>Engaged Hospital Foundation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IRB process</a:t>
            </a:r>
          </a:p>
          <a:p>
            <a:r>
              <a:rPr lang="en-US" dirty="0"/>
              <a:t>Unable to locate any validated measurement tools</a:t>
            </a:r>
          </a:p>
          <a:p>
            <a:r>
              <a:rPr lang="en-US" dirty="0"/>
              <a:t>Funding</a:t>
            </a:r>
          </a:p>
          <a:p>
            <a:r>
              <a:rPr lang="en-US" dirty="0"/>
              <a:t>Sustainment</a:t>
            </a:r>
          </a:p>
          <a:p>
            <a:endParaRPr lang="en-US" dirty="0"/>
          </a:p>
          <a:p>
            <a:r>
              <a:rPr lang="en-US" dirty="0"/>
              <a:t>Risks/Limitations: How many of the participants will complete the 12-month project?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 descr="6.2 The teacher must survive: self-care and managing secondary traum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76" y="4183380"/>
            <a:ext cx="288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IRB approval</a:t>
            </a:r>
          </a:p>
          <a:p>
            <a:r>
              <a:rPr lang="en-US" dirty="0"/>
              <a:t>Provide Informed Consent to the 38 potential project participants</a:t>
            </a:r>
          </a:p>
          <a:p>
            <a:r>
              <a:rPr lang="en-US" dirty="0"/>
              <a:t>Provide the motivation self-assessment to those patients who wish to participate in the project</a:t>
            </a:r>
          </a:p>
          <a:p>
            <a:r>
              <a:rPr lang="en-US" dirty="0"/>
              <a:t>Care Coordinator at CCS will review the motivation self-assessments to identify the ten highest scoring assessments. </a:t>
            </a:r>
          </a:p>
          <a:p>
            <a:r>
              <a:rPr lang="en-US" dirty="0"/>
              <a:t>The basic nutritional knowledge survey will given to the top ten scoring patients.</a:t>
            </a:r>
          </a:p>
          <a:p>
            <a:r>
              <a:rPr lang="en-US" dirty="0"/>
              <a:t>Baseline data will be collected as described previously.</a:t>
            </a:r>
          </a:p>
          <a:p>
            <a:r>
              <a:rPr lang="en-US" dirty="0"/>
              <a:t>The education/cooking sessions will be scheduled throughout the course of the 12-month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2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11927"/>
            <a:ext cx="10058400" cy="4260273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Ada Bair, MHA, BSN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Chief Executive Officer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Memorial Hospital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Hancock County Senior Services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Carthage, IL</a:t>
            </a:r>
          </a:p>
          <a:p>
            <a:pPr marL="0" indent="0">
              <a:lnSpc>
                <a:spcPct val="50000"/>
              </a:lnSpc>
              <a:buNone/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Susie Campbell, MAS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Chief Executive Officer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Community Hospital of Staunton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Staunton, IL</a:t>
            </a:r>
          </a:p>
          <a:p>
            <a:pPr marL="0" indent="0">
              <a:lnSpc>
                <a:spcPct val="50000"/>
              </a:lnSpc>
              <a:buNone/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/>
              <a:t>Our entire Project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simply sarafina: thank you thursd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99" y="2018954"/>
            <a:ext cx="5095470" cy="33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3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809874"/>
            <a:ext cx="10058400" cy="3362325"/>
          </a:xfrm>
        </p:spPr>
        <p:txBody>
          <a:bodyPr/>
          <a:lstStyle/>
          <a:p>
            <a:r>
              <a:rPr lang="en-US" dirty="0"/>
              <a:t>Coleman-Jensen, A., </a:t>
            </a:r>
            <a:r>
              <a:rPr lang="en-US" dirty="0" err="1"/>
              <a:t>Rabbitt</a:t>
            </a:r>
            <a:r>
              <a:rPr lang="en-US" dirty="0"/>
              <a:t>, M., Gregory, C., and Singh, A. (2022). Household food security in 	the United States in 2021. </a:t>
            </a:r>
            <a:r>
              <a:rPr lang="en-US" i="1" dirty="0"/>
              <a:t>Economic Research Report Number 309</a:t>
            </a:r>
            <a:r>
              <a:rPr lang="en-US" dirty="0"/>
              <a:t>, U.S. Department of Agriculture. </a:t>
            </a:r>
          </a:p>
          <a:p>
            <a:r>
              <a:rPr lang="en-US" dirty="0"/>
              <a:t>Hake, M, Engelhard, E., and Dewey, A. (2022). Map the Meal Gap 2022. </a:t>
            </a:r>
            <a:r>
              <a:rPr lang="en-US" i="1" dirty="0"/>
              <a:t>Feeding America</a:t>
            </a:r>
            <a:r>
              <a:rPr lang="en-US" dirty="0"/>
              <a:t>. Retrieved from </a:t>
            </a:r>
            <a:r>
              <a:rPr lang="en-US" u="sng" dirty="0">
                <a:hlinkClick r:id="rId3"/>
              </a:rPr>
              <a:t>https://map.feedingamerica.org/</a:t>
            </a:r>
            <a:r>
              <a:rPr lang="en-US" dirty="0"/>
              <a:t> on October 6, 2022.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7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 panose="020F0502020204030204" pitchFamily="34" charset="0"/>
              </a:rPr>
              <a:t>Community Hospital of Staunton is developing a nutritional education program to help patients of Community Clinic of Staunton with an identified level of food insecurity by providing targeted education, cooking classes, and pre-packaged food boxes.</a:t>
            </a:r>
            <a:endParaRPr lang="en-US" sz="1800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57657" y="1971455"/>
            <a:ext cx="2767824" cy="33591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F10F5-F7BB-EA4C-BFFD-8D8D77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1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will demonstrate a higher level of knowledge in nutrition based on a pre- and post-intervention survey.</a:t>
            </a:r>
          </a:p>
          <a:p>
            <a:r>
              <a:rPr lang="en-US" dirty="0"/>
              <a:t>Participants will demonstrate higher likelihood of preparing meals at home.</a:t>
            </a:r>
          </a:p>
          <a:p>
            <a:r>
              <a:rPr lang="en-US" dirty="0"/>
              <a:t>Over the course of the project, participants will demonstrate:</a:t>
            </a:r>
          </a:p>
          <a:p>
            <a:pPr lvl="1"/>
            <a:r>
              <a:rPr lang="en-US" dirty="0"/>
              <a:t>Improved BMI</a:t>
            </a:r>
          </a:p>
          <a:p>
            <a:pPr lvl="1"/>
            <a:r>
              <a:rPr lang="en-US" dirty="0"/>
              <a:t>Improved A1C levels</a:t>
            </a:r>
          </a:p>
          <a:p>
            <a:pPr lvl="1"/>
            <a:r>
              <a:rPr lang="en-US" dirty="0"/>
              <a:t>Improved blood pressure readings</a:t>
            </a:r>
          </a:p>
          <a:p>
            <a:pPr lvl="1"/>
            <a:r>
              <a:rPr lang="en-US" dirty="0"/>
              <a:t>Improved lipid levels</a:t>
            </a:r>
          </a:p>
          <a:p>
            <a:r>
              <a:rPr lang="en-US" dirty="0"/>
              <a:t>Over the course of the project, participants will reduce the number of medications taken for diabetes and hypertension.</a:t>
            </a:r>
          </a:p>
          <a:p>
            <a:r>
              <a:rPr lang="en-US" dirty="0"/>
              <a:t>Participants will report improved food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ushrooms">
            <a:extLst>
              <a:ext uri="{FF2B5EF4-FFF2-40B4-BE49-F238E27FC236}">
                <a16:creationId xmlns:a16="http://schemas.microsoft.com/office/drawing/2014/main" id="{D97B32EE-3A4B-2F49-A7F1-929098AB0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3391593" y="241069"/>
            <a:ext cx="2534760" cy="3114873"/>
          </a:xfrm>
          <a:prstGeom prst="rect">
            <a:avLst/>
          </a:prstGeom>
        </p:spPr>
      </p:pic>
      <p:pic>
        <p:nvPicPr>
          <p:cNvPr id="12" name="Picture 11" descr="tomatoes and baby tomatoes">
            <a:extLst>
              <a:ext uri="{FF2B5EF4-FFF2-40B4-BE49-F238E27FC236}">
                <a16:creationId xmlns:a16="http://schemas.microsoft.com/office/drawing/2014/main" id="{125DEDD5-30B7-4040-BAD5-B964E0635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131" y="3504904"/>
            <a:ext cx="5710222" cy="3181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472744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Stakeholders</a:t>
            </a:r>
          </a:p>
        </p:txBody>
      </p:sp>
      <p:pic>
        <p:nvPicPr>
          <p:cNvPr id="5" name="Content Placeholder 4" descr="Free Images : baking, cooking, food, eggs, milk, flour, butter, still ...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9" y="229019"/>
            <a:ext cx="3067035" cy="312692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78524" y="2037132"/>
            <a:ext cx="4754880" cy="44015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Dr. Josh Buschling</a:t>
            </a:r>
          </a:p>
          <a:p>
            <a:r>
              <a:rPr lang="en-US" dirty="0"/>
              <a:t>Alexis Cox</a:t>
            </a:r>
          </a:p>
          <a:p>
            <a:r>
              <a:rPr lang="en-US" dirty="0"/>
              <a:t>Amber Geilhausen</a:t>
            </a:r>
          </a:p>
          <a:p>
            <a:r>
              <a:rPr lang="en-US" dirty="0"/>
              <a:t>AJ Varghese</a:t>
            </a:r>
          </a:p>
          <a:p>
            <a:r>
              <a:rPr lang="en-US" dirty="0"/>
              <a:t>Jaime Crook</a:t>
            </a:r>
          </a:p>
          <a:p>
            <a:r>
              <a:rPr lang="en-US" dirty="0"/>
              <a:t>Susie Campbell</a:t>
            </a:r>
          </a:p>
          <a:p>
            <a:r>
              <a:rPr lang="en-US" dirty="0"/>
              <a:t>Becky Painter</a:t>
            </a:r>
          </a:p>
          <a:p>
            <a:r>
              <a:rPr lang="en-US" dirty="0"/>
              <a:t>Derrek Tiburzi</a:t>
            </a:r>
          </a:p>
          <a:p>
            <a:r>
              <a:rPr lang="en-US" dirty="0"/>
              <a:t>Judy Mayes</a:t>
            </a:r>
          </a:p>
          <a:p>
            <a:r>
              <a:rPr lang="en-US" dirty="0"/>
              <a:t>Maryann Wyatt</a:t>
            </a:r>
          </a:p>
          <a:p>
            <a:r>
              <a:rPr lang="en-US" dirty="0"/>
              <a:t>Vi Fiori</a:t>
            </a:r>
          </a:p>
          <a:p>
            <a:r>
              <a:rPr lang="en-US" dirty="0"/>
              <a:t>Lisa Spencer</a:t>
            </a:r>
          </a:p>
          <a:p>
            <a:r>
              <a:rPr lang="en-US" dirty="0"/>
              <a:t>Tommi Cline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AE3EF-C217-7B49-BEE6-967B63E1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 txBox="1">
            <a:spLocks/>
          </p:cNvSpPr>
          <p:nvPr/>
        </p:nvSpPr>
        <p:spPr>
          <a:xfrm>
            <a:off x="6400800" y="1592995"/>
            <a:ext cx="5299586" cy="50938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381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43150"/>
            <a:ext cx="9541002" cy="3829050"/>
          </a:xfrm>
        </p:spPr>
        <p:txBody>
          <a:bodyPr/>
          <a:lstStyle/>
          <a:p>
            <a:r>
              <a:rPr lang="en-US" dirty="0"/>
              <a:t>In 2021, just over 10% of households in the U.S. were food insecure at least some time during the year (Coleman-Jensen et al., 2022).</a:t>
            </a:r>
          </a:p>
          <a:p>
            <a:r>
              <a:rPr lang="en-US" dirty="0"/>
              <a:t>In 2020, people in all 3143 counties in all fifty states experienced food insecurity (Hake, Engelhard, &amp; Dewey, 2022).</a:t>
            </a:r>
          </a:p>
          <a:p>
            <a:r>
              <a:rPr lang="en-US" dirty="0"/>
              <a:t>Rural counties make up 63% of all U.S. counties but represent 87% of the counties with food insecurity rates in the top 10% (Hake, Engelhard, &amp; Dewey, 2022).</a:t>
            </a:r>
          </a:p>
          <a:p>
            <a:r>
              <a:rPr lang="en-US" dirty="0"/>
              <a:t>From November 2022-February 2023, 38 patients from the Community Clinic of Staunton reported some level of food insecurity over 730 encounters. This is a rate of 5.2%.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6 Fantastic And Healthy Foods For Diabetic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49" y="140208"/>
            <a:ext cx="278715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4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78224"/>
          </a:xfrm>
        </p:spPr>
        <p:txBody>
          <a:bodyPr>
            <a:normAutofit/>
          </a:bodyPr>
          <a:lstStyle/>
          <a:p>
            <a:r>
              <a:rPr lang="en-US" dirty="0"/>
              <a:t>A motivational self-assessment will be used to narrow down participant pool from 38 to ten.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ten participants will be given a basic nutritional knowledge survey prior to beginning project.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Patients will be seen in the clinic at 0-, 3-, 6-, 9-, and 12-month intervals.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 each interval, A1C, BMI, and blood pressure readings will be documented.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5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0- and 12-month visits, lipid panels will be drawn and documented.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Throughout the 12-month program, participants will be asked to attend an education/cooking session at Community Hospital of Staunton on four occasions.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 the conclusion of each session, the participants will receive a pre-packaged food box (appx $50 value).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same basic nutritional knowledge survey will be repeated at the conclusion of the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7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Current patients of the Community Clinic of Staunton (CCS)</a:t>
            </a:r>
          </a:p>
          <a:p>
            <a:r>
              <a:rPr lang="en-US" dirty="0"/>
              <a:t>Have indicated some level of food insecurity</a:t>
            </a:r>
          </a:p>
          <a:p>
            <a:r>
              <a:rPr lang="en-US" dirty="0"/>
              <a:t>Completed the motivational self-assessment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Exclusion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CCS patients who have not indicated some level of food insecurity</a:t>
            </a:r>
          </a:p>
          <a:p>
            <a:r>
              <a:rPr lang="en-US" dirty="0"/>
              <a:t>Those who cannot cook or who have a caregiver that does the cooking</a:t>
            </a:r>
          </a:p>
          <a:p>
            <a:r>
              <a:rPr lang="en-US" dirty="0"/>
              <a:t>Those who have a low score in the motivational self-assessment</a:t>
            </a:r>
          </a:p>
          <a:p>
            <a:r>
              <a:rPr lang="en-US" dirty="0"/>
              <a:t>Those under the age of 18</a:t>
            </a:r>
          </a:p>
          <a:p>
            <a:r>
              <a:rPr lang="en-US" dirty="0"/>
              <a:t>All other CCS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6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918335"/>
            <a:ext cx="4754880" cy="3977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January 2023</a:t>
            </a:r>
          </a:p>
          <a:p>
            <a:r>
              <a:rPr lang="en-US" dirty="0"/>
              <a:t>Stakeholder meeting held</a:t>
            </a:r>
          </a:p>
          <a:p>
            <a:r>
              <a:rPr lang="en-US" dirty="0"/>
              <a:t>Finalized the project </a:t>
            </a:r>
          </a:p>
          <a:p>
            <a:r>
              <a:rPr lang="en-US" dirty="0"/>
              <a:t>Established goals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February 2023</a:t>
            </a:r>
          </a:p>
          <a:p>
            <a:r>
              <a:rPr lang="en-US" dirty="0"/>
              <a:t>Began preparing IRB paperwork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4224" y="1918335"/>
            <a:ext cx="4754880" cy="3977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March 2023</a:t>
            </a:r>
          </a:p>
          <a:p>
            <a:r>
              <a:rPr lang="en-US" dirty="0"/>
              <a:t>Second stakeholder meeting held</a:t>
            </a:r>
          </a:p>
          <a:p>
            <a:r>
              <a:rPr lang="en-US" dirty="0"/>
              <a:t>Previewed project charter</a:t>
            </a:r>
          </a:p>
          <a:p>
            <a:r>
              <a:rPr lang="en-US" dirty="0"/>
              <a:t>Reviewed IRB paperwork</a:t>
            </a:r>
          </a:p>
          <a:p>
            <a:r>
              <a:rPr lang="en-US" dirty="0"/>
              <a:t>Finalized pre- and post-intervention nutritional knowledge survey</a:t>
            </a:r>
          </a:p>
          <a:p>
            <a:r>
              <a:rPr lang="en-US" dirty="0"/>
              <a:t>Finalized the motivation self-assessment that will be 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April 2023</a:t>
            </a:r>
          </a:p>
          <a:p>
            <a:r>
              <a:rPr lang="en-US" dirty="0"/>
              <a:t>Submit for IRB approval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17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099A4-1E65-4BB3-9461-5372343E4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E37E5-361E-44A8-9195-3950757C1D5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32156A-E168-448F-9903-2D2450C18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Produce design</Template>
  <TotalTime>0</TotalTime>
  <Words>991</Words>
  <Application>Microsoft Office PowerPoint</Application>
  <PresentationFormat>Widescreen</PresentationFormat>
  <Paragraphs>147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Rockwell</vt:lpstr>
      <vt:lpstr>Rockwell Condensed</vt:lpstr>
      <vt:lpstr>Verdana</vt:lpstr>
      <vt:lpstr>Wingdings</vt:lpstr>
      <vt:lpstr>Wood Type</vt:lpstr>
      <vt:lpstr>Impact of nutritional education on those with chronic conditions and food insecurity</vt:lpstr>
      <vt:lpstr>purpose</vt:lpstr>
      <vt:lpstr>Project objectives</vt:lpstr>
      <vt:lpstr>Stakeholders</vt:lpstr>
      <vt:lpstr>Assessing the need</vt:lpstr>
      <vt:lpstr>Project overview</vt:lpstr>
      <vt:lpstr>Project overview (cont’d)</vt:lpstr>
      <vt:lpstr>criteria</vt:lpstr>
      <vt:lpstr>Outcomes to date</vt:lpstr>
      <vt:lpstr>Successes and barriers</vt:lpstr>
      <vt:lpstr>Next steps</vt:lpstr>
      <vt:lpstr>acknowledgements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2023-03-22T18:32:17Z</dcterms:created>
  <dcterms:modified xsi:type="dcterms:W3CDTF">2023-04-20T18:34:18Z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