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98" r:id="rId5"/>
    <p:sldId id="271" r:id="rId6"/>
    <p:sldId id="297" r:id="rId7"/>
    <p:sldId id="302" r:id="rId8"/>
    <p:sldId id="300" r:id="rId9"/>
    <p:sldId id="301" r:id="rId10"/>
    <p:sldId id="299" r:id="rId11"/>
    <p:sldId id="263" r:id="rId12"/>
    <p:sldId id="270" r:id="rId13"/>
    <p:sldId id="266" r:id="rId14"/>
    <p:sldId id="267" r:id="rId15"/>
    <p:sldId id="268"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CC3D9-744E-458B-9420-75F5F22CDF85}" v="389" dt="2023-04-18T13:56:42.342"/>
  </p1510:revLst>
</p1510:revInfo>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p:restoredLeft sz="22414" autoAdjust="0"/>
    <p:restoredTop sz="57869" autoAdjust="0"/>
  </p:normalViewPr>
  <p:slideViewPr>
    <p:cSldViewPr snapToGrid="0">
      <p:cViewPr varScale="1">
        <p:scale>
          <a:sx n="47" d="100"/>
          <a:sy n="47" d="100"/>
        </p:scale>
        <p:origin x="1723" y="38"/>
      </p:cViewPr>
      <p:guideLst/>
    </p:cSldViewPr>
  </p:slideViewPr>
  <p:outlineViewPr>
    <p:cViewPr>
      <p:scale>
        <a:sx n="33" d="100"/>
        <a:sy n="33" d="100"/>
      </p:scale>
      <p:origin x="0" y="-942"/>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4B9102-9F1E-4A3C-B646-50B30F8BD9D2}"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B17B0AAC-1498-4042-8464-4449A576AE55}">
      <dgm:prSet phldrT="[Text]" custT="1"/>
      <dgm:spPr/>
      <dgm:t>
        <a:bodyPr/>
        <a:lstStyle/>
        <a:p>
          <a:r>
            <a:rPr lang="en-US" sz="1800" dirty="0"/>
            <a:t>April</a:t>
          </a:r>
        </a:p>
      </dgm:t>
    </dgm:pt>
    <dgm:pt modelId="{07460D4E-E64E-4E6C-A778-09D6D85F0378}" type="parTrans" cxnId="{ECE68497-5890-4B64-8649-980956A3ADA4}">
      <dgm:prSet/>
      <dgm:spPr/>
      <dgm:t>
        <a:bodyPr/>
        <a:lstStyle/>
        <a:p>
          <a:endParaRPr lang="en-US" sz="1800"/>
        </a:p>
      </dgm:t>
    </dgm:pt>
    <dgm:pt modelId="{46C34FA9-583B-4277-BACA-177F692BBDE5}" type="sibTrans" cxnId="{ECE68497-5890-4B64-8649-980956A3ADA4}">
      <dgm:prSet/>
      <dgm:spPr/>
      <dgm:t>
        <a:bodyPr/>
        <a:lstStyle/>
        <a:p>
          <a:endParaRPr lang="en-US" sz="1800"/>
        </a:p>
      </dgm:t>
    </dgm:pt>
    <dgm:pt modelId="{976F96BD-4C69-4511-ABC3-6D7D59F0D0F0}">
      <dgm:prSet phldrT="[Text]" custT="1"/>
      <dgm:spPr/>
      <dgm:t>
        <a:bodyPr/>
        <a:lstStyle/>
        <a:p>
          <a:r>
            <a:rPr lang="en-US" sz="1800" dirty="0"/>
            <a:t>Getting Real!</a:t>
          </a:r>
        </a:p>
      </dgm:t>
    </dgm:pt>
    <dgm:pt modelId="{AF69B196-3CA8-4096-A901-75B13CDBF19E}" type="parTrans" cxnId="{A5714795-DEA5-4825-AAF3-855C0FDFF668}">
      <dgm:prSet/>
      <dgm:spPr/>
      <dgm:t>
        <a:bodyPr/>
        <a:lstStyle/>
        <a:p>
          <a:endParaRPr lang="en-US" sz="1800"/>
        </a:p>
      </dgm:t>
    </dgm:pt>
    <dgm:pt modelId="{139807D4-B453-4A0C-BB95-228A3140D766}" type="sibTrans" cxnId="{A5714795-DEA5-4825-AAF3-855C0FDFF668}">
      <dgm:prSet/>
      <dgm:spPr/>
      <dgm:t>
        <a:bodyPr/>
        <a:lstStyle/>
        <a:p>
          <a:endParaRPr lang="en-US" sz="1800"/>
        </a:p>
      </dgm:t>
    </dgm:pt>
    <dgm:pt modelId="{D8F978A0-CBBD-4D00-8890-FF8D96A75451}">
      <dgm:prSet phldrT="[Text]" custT="1"/>
      <dgm:spPr/>
      <dgm:t>
        <a:bodyPr/>
        <a:lstStyle/>
        <a:p>
          <a:r>
            <a:rPr lang="en-US" sz="1800" dirty="0"/>
            <a:t>May</a:t>
          </a:r>
        </a:p>
      </dgm:t>
    </dgm:pt>
    <dgm:pt modelId="{21327F20-8FCB-4CDE-A815-8D71A0D50CEE}" type="parTrans" cxnId="{6E9EE2CF-AC39-429A-AE5D-A17E6D632DA7}">
      <dgm:prSet/>
      <dgm:spPr/>
      <dgm:t>
        <a:bodyPr/>
        <a:lstStyle/>
        <a:p>
          <a:endParaRPr lang="en-US" sz="1800"/>
        </a:p>
      </dgm:t>
    </dgm:pt>
    <dgm:pt modelId="{5C5AF1BA-CA2C-432F-B69A-DBCE8AF442A9}" type="sibTrans" cxnId="{6E9EE2CF-AC39-429A-AE5D-A17E6D632DA7}">
      <dgm:prSet/>
      <dgm:spPr/>
      <dgm:t>
        <a:bodyPr/>
        <a:lstStyle/>
        <a:p>
          <a:endParaRPr lang="en-US" sz="1800"/>
        </a:p>
      </dgm:t>
    </dgm:pt>
    <dgm:pt modelId="{F38A46A0-99BA-480A-8085-204E1CD83748}">
      <dgm:prSet phldrT="[Text]" custT="1"/>
      <dgm:spPr/>
      <dgm:t>
        <a:bodyPr/>
        <a:lstStyle/>
        <a:p>
          <a:r>
            <a:rPr lang="en-US" sz="1800" dirty="0"/>
            <a:t>Real!</a:t>
          </a:r>
        </a:p>
      </dgm:t>
    </dgm:pt>
    <dgm:pt modelId="{5B225F3A-3A5F-4455-807A-2BDB99B73DCE}" type="parTrans" cxnId="{AE9CE8EB-C40B-4E0F-982D-B504AE1A95D7}">
      <dgm:prSet/>
      <dgm:spPr/>
      <dgm:t>
        <a:bodyPr/>
        <a:lstStyle/>
        <a:p>
          <a:endParaRPr lang="en-US" sz="1800"/>
        </a:p>
      </dgm:t>
    </dgm:pt>
    <dgm:pt modelId="{6AA42919-8176-4017-968D-F135BB6D50D0}" type="sibTrans" cxnId="{AE9CE8EB-C40B-4E0F-982D-B504AE1A95D7}">
      <dgm:prSet/>
      <dgm:spPr/>
      <dgm:t>
        <a:bodyPr/>
        <a:lstStyle/>
        <a:p>
          <a:endParaRPr lang="en-US" sz="1800"/>
        </a:p>
      </dgm:t>
    </dgm:pt>
    <dgm:pt modelId="{41B0A4C6-9BF8-4494-AB2A-724B6A1A9AD0}">
      <dgm:prSet phldrT="[Text]" custT="1"/>
      <dgm:spPr/>
      <dgm:t>
        <a:bodyPr/>
        <a:lstStyle/>
        <a:p>
          <a:r>
            <a:rPr lang="en-US" sz="1800" dirty="0"/>
            <a:t>June</a:t>
          </a:r>
        </a:p>
      </dgm:t>
    </dgm:pt>
    <dgm:pt modelId="{A041F16B-0CF0-4F5A-BC81-8E2408B1C823}" type="parTrans" cxnId="{C775E0A9-05B2-41A4-B6E0-C1875B20F036}">
      <dgm:prSet/>
      <dgm:spPr/>
      <dgm:t>
        <a:bodyPr/>
        <a:lstStyle/>
        <a:p>
          <a:endParaRPr lang="en-US" sz="1800"/>
        </a:p>
      </dgm:t>
    </dgm:pt>
    <dgm:pt modelId="{7E58CB17-E5BD-4B12-ADED-67374B7E93A0}" type="sibTrans" cxnId="{C775E0A9-05B2-41A4-B6E0-C1875B20F036}">
      <dgm:prSet/>
      <dgm:spPr/>
      <dgm:t>
        <a:bodyPr/>
        <a:lstStyle/>
        <a:p>
          <a:endParaRPr lang="en-US" sz="1800"/>
        </a:p>
      </dgm:t>
    </dgm:pt>
    <dgm:pt modelId="{65A505DF-60D4-4A27-BA5B-931703D8DDC6}">
      <dgm:prSet phldrT="[Text]" custT="1"/>
      <dgm:spPr/>
      <dgm:t>
        <a:bodyPr/>
        <a:lstStyle/>
        <a:p>
          <a:r>
            <a:rPr lang="en-US" sz="1800" dirty="0"/>
            <a:t>Hospital Opens</a:t>
          </a:r>
        </a:p>
        <a:p>
          <a:r>
            <a:rPr lang="en-US" sz="1800" dirty="0"/>
            <a:t>July 24, 2023</a:t>
          </a:r>
        </a:p>
      </dgm:t>
    </dgm:pt>
    <dgm:pt modelId="{34ECC76E-602D-4175-8DEB-B559EE83CF24}" type="parTrans" cxnId="{493B61E2-6B9B-4A1A-A0CD-9822E2F26C31}">
      <dgm:prSet/>
      <dgm:spPr/>
      <dgm:t>
        <a:bodyPr/>
        <a:lstStyle/>
        <a:p>
          <a:endParaRPr lang="en-US" sz="1800"/>
        </a:p>
      </dgm:t>
    </dgm:pt>
    <dgm:pt modelId="{74C8FA5F-9035-4FD7-A0BF-306B4F84E6FC}" type="sibTrans" cxnId="{493B61E2-6B9B-4A1A-A0CD-9822E2F26C31}">
      <dgm:prSet/>
      <dgm:spPr/>
      <dgm:t>
        <a:bodyPr/>
        <a:lstStyle/>
        <a:p>
          <a:endParaRPr lang="en-US" sz="1800"/>
        </a:p>
      </dgm:t>
    </dgm:pt>
    <dgm:pt modelId="{4BFDC051-3BD9-45B5-82A6-586E0B3777B9}">
      <dgm:prSet phldrT="[Text]" custT="1"/>
      <dgm:spPr/>
      <dgm:t>
        <a:bodyPr/>
        <a:lstStyle/>
        <a:p>
          <a:r>
            <a:rPr lang="en-US" sz="1800" dirty="0"/>
            <a:t>It’s going to be great!!!!</a:t>
          </a:r>
        </a:p>
      </dgm:t>
    </dgm:pt>
    <dgm:pt modelId="{42F93AA2-D405-4AEB-BE97-46D849E351B3}" type="parTrans" cxnId="{9931B8A7-5578-4D47-866A-5742EDA25955}">
      <dgm:prSet/>
      <dgm:spPr/>
      <dgm:t>
        <a:bodyPr/>
        <a:lstStyle/>
        <a:p>
          <a:endParaRPr lang="en-US" sz="1800"/>
        </a:p>
      </dgm:t>
    </dgm:pt>
    <dgm:pt modelId="{AF435AD4-41A8-4A75-8883-BC1C802EFE9C}" type="sibTrans" cxnId="{9931B8A7-5578-4D47-866A-5742EDA25955}">
      <dgm:prSet/>
      <dgm:spPr/>
      <dgm:t>
        <a:bodyPr/>
        <a:lstStyle/>
        <a:p>
          <a:endParaRPr lang="en-US" sz="1800"/>
        </a:p>
      </dgm:t>
    </dgm:pt>
    <dgm:pt modelId="{7D4F8108-DB12-4705-AE21-F8B4CC45AD74}">
      <dgm:prSet phldrT="[Text]" custT="1"/>
      <dgm:spPr/>
      <dgm:t>
        <a:bodyPr/>
        <a:lstStyle/>
        <a:p>
          <a:r>
            <a:rPr lang="en-US" sz="1800" dirty="0"/>
            <a:t>It is great!!!!</a:t>
          </a:r>
        </a:p>
        <a:p>
          <a:r>
            <a:rPr lang="en-US" sz="1800" b="1" dirty="0"/>
            <a:t>New RN Leaders and Hospital </a:t>
          </a:r>
        </a:p>
        <a:p>
          <a:r>
            <a:rPr lang="en-US" sz="1800" b="1" dirty="0"/>
            <a:t>EST. 2023</a:t>
          </a:r>
        </a:p>
      </dgm:t>
    </dgm:pt>
    <dgm:pt modelId="{AFEF2238-4787-47A4-978B-2DB012C2017D}" type="parTrans" cxnId="{ADAAB264-FA06-4935-93C4-A247B1AE47CB}">
      <dgm:prSet/>
      <dgm:spPr/>
      <dgm:t>
        <a:bodyPr/>
        <a:lstStyle/>
        <a:p>
          <a:endParaRPr lang="en-US" sz="1800"/>
        </a:p>
      </dgm:t>
    </dgm:pt>
    <dgm:pt modelId="{E4532200-E076-4951-9F67-07FF97644F5D}" type="sibTrans" cxnId="{ADAAB264-FA06-4935-93C4-A247B1AE47CB}">
      <dgm:prSet/>
      <dgm:spPr/>
      <dgm:t>
        <a:bodyPr/>
        <a:lstStyle/>
        <a:p>
          <a:endParaRPr lang="en-US" sz="1800"/>
        </a:p>
      </dgm:t>
    </dgm:pt>
    <dgm:pt modelId="{8D441C1A-754F-40DA-BDAC-233360087BE8}" type="pres">
      <dgm:prSet presAssocID="{4C4B9102-9F1E-4A3C-B646-50B30F8BD9D2}" presName="Name0" presStyleCnt="0">
        <dgm:presLayoutVars>
          <dgm:chMax val="5"/>
          <dgm:chPref val="5"/>
          <dgm:dir/>
          <dgm:animLvl val="lvl"/>
        </dgm:presLayoutVars>
      </dgm:prSet>
      <dgm:spPr/>
    </dgm:pt>
    <dgm:pt modelId="{5EF3978C-2E14-422B-9C68-4B77A261BC16}" type="pres">
      <dgm:prSet presAssocID="{B17B0AAC-1498-4042-8464-4449A576AE55}" presName="parentText1" presStyleLbl="node1" presStyleIdx="0" presStyleCnt="4">
        <dgm:presLayoutVars>
          <dgm:chMax/>
          <dgm:chPref val="3"/>
          <dgm:bulletEnabled val="1"/>
        </dgm:presLayoutVars>
      </dgm:prSet>
      <dgm:spPr/>
    </dgm:pt>
    <dgm:pt modelId="{A35112E5-A2EF-40E0-AB1A-307080B78ED7}" type="pres">
      <dgm:prSet presAssocID="{B17B0AAC-1498-4042-8464-4449A576AE55}" presName="childText1" presStyleLbl="solidAlignAcc1" presStyleIdx="0" presStyleCnt="4">
        <dgm:presLayoutVars>
          <dgm:chMax val="0"/>
          <dgm:chPref val="0"/>
          <dgm:bulletEnabled val="1"/>
        </dgm:presLayoutVars>
      </dgm:prSet>
      <dgm:spPr/>
    </dgm:pt>
    <dgm:pt modelId="{FD74B973-604F-40AE-BD87-C3F30876F668}" type="pres">
      <dgm:prSet presAssocID="{D8F978A0-CBBD-4D00-8890-FF8D96A75451}" presName="parentText2" presStyleLbl="node1" presStyleIdx="1" presStyleCnt="4">
        <dgm:presLayoutVars>
          <dgm:chMax/>
          <dgm:chPref val="3"/>
          <dgm:bulletEnabled val="1"/>
        </dgm:presLayoutVars>
      </dgm:prSet>
      <dgm:spPr/>
    </dgm:pt>
    <dgm:pt modelId="{4D97982F-515C-4151-9E53-B32C26CC992C}" type="pres">
      <dgm:prSet presAssocID="{D8F978A0-CBBD-4D00-8890-FF8D96A75451}" presName="childText2" presStyleLbl="solidAlignAcc1" presStyleIdx="1" presStyleCnt="4">
        <dgm:presLayoutVars>
          <dgm:chMax val="0"/>
          <dgm:chPref val="0"/>
          <dgm:bulletEnabled val="1"/>
        </dgm:presLayoutVars>
      </dgm:prSet>
      <dgm:spPr/>
    </dgm:pt>
    <dgm:pt modelId="{9C1C4E67-6A98-4C60-8946-1076C27619C4}" type="pres">
      <dgm:prSet presAssocID="{41B0A4C6-9BF8-4494-AB2A-724B6A1A9AD0}" presName="parentText3" presStyleLbl="node1" presStyleIdx="2" presStyleCnt="4">
        <dgm:presLayoutVars>
          <dgm:chMax/>
          <dgm:chPref val="3"/>
          <dgm:bulletEnabled val="1"/>
        </dgm:presLayoutVars>
      </dgm:prSet>
      <dgm:spPr/>
    </dgm:pt>
    <dgm:pt modelId="{56FB409D-8A21-4C89-B6A6-77A890A7FAD2}" type="pres">
      <dgm:prSet presAssocID="{41B0A4C6-9BF8-4494-AB2A-724B6A1A9AD0}" presName="childText3" presStyleLbl="solidAlignAcc1" presStyleIdx="2" presStyleCnt="4" custLinFactNeighborX="820" custLinFactNeighborY="-1430">
        <dgm:presLayoutVars>
          <dgm:chMax val="0"/>
          <dgm:chPref val="0"/>
          <dgm:bulletEnabled val="1"/>
        </dgm:presLayoutVars>
      </dgm:prSet>
      <dgm:spPr/>
    </dgm:pt>
    <dgm:pt modelId="{312B854C-7528-4B92-97F1-148DB0DEAF7A}" type="pres">
      <dgm:prSet presAssocID="{65A505DF-60D4-4A27-BA5B-931703D8DDC6}" presName="parentText4" presStyleLbl="node1" presStyleIdx="3" presStyleCnt="4">
        <dgm:presLayoutVars>
          <dgm:chMax/>
          <dgm:chPref val="3"/>
          <dgm:bulletEnabled val="1"/>
        </dgm:presLayoutVars>
      </dgm:prSet>
      <dgm:spPr/>
    </dgm:pt>
    <dgm:pt modelId="{53066CF1-7217-4FF5-ACF4-B944AB83F2DD}" type="pres">
      <dgm:prSet presAssocID="{65A505DF-60D4-4A27-BA5B-931703D8DDC6}" presName="childText4" presStyleLbl="solidAlignAcc1" presStyleIdx="3" presStyleCnt="4">
        <dgm:presLayoutVars>
          <dgm:chMax val="0"/>
          <dgm:chPref val="0"/>
          <dgm:bulletEnabled val="1"/>
        </dgm:presLayoutVars>
      </dgm:prSet>
      <dgm:spPr/>
    </dgm:pt>
  </dgm:ptLst>
  <dgm:cxnLst>
    <dgm:cxn modelId="{7A729B2C-4BCD-4AD3-914E-76EE867AB97F}" type="presOf" srcId="{4C4B9102-9F1E-4A3C-B646-50B30F8BD9D2}" destId="{8D441C1A-754F-40DA-BDAC-233360087BE8}" srcOrd="0" destOrd="0" presId="urn:microsoft.com/office/officeart/2009/3/layout/IncreasingArrowsProcess"/>
    <dgm:cxn modelId="{AC26F636-E6AB-4248-ABE5-CDD9585C8D94}" type="presOf" srcId="{65A505DF-60D4-4A27-BA5B-931703D8DDC6}" destId="{312B854C-7528-4B92-97F1-148DB0DEAF7A}" srcOrd="0" destOrd="0" presId="urn:microsoft.com/office/officeart/2009/3/layout/IncreasingArrowsProcess"/>
    <dgm:cxn modelId="{006EC25F-492B-46B7-9544-1108849A45B3}" type="presOf" srcId="{D8F978A0-CBBD-4D00-8890-FF8D96A75451}" destId="{FD74B973-604F-40AE-BD87-C3F30876F668}" srcOrd="0" destOrd="0" presId="urn:microsoft.com/office/officeart/2009/3/layout/IncreasingArrowsProcess"/>
    <dgm:cxn modelId="{ADAAB264-FA06-4935-93C4-A247B1AE47CB}" srcId="{65A505DF-60D4-4A27-BA5B-931703D8DDC6}" destId="{7D4F8108-DB12-4705-AE21-F8B4CC45AD74}" srcOrd="0" destOrd="0" parTransId="{AFEF2238-4787-47A4-978B-2DB012C2017D}" sibTransId="{E4532200-E076-4951-9F67-07FF97644F5D}"/>
    <dgm:cxn modelId="{A5714795-DEA5-4825-AAF3-855C0FDFF668}" srcId="{B17B0AAC-1498-4042-8464-4449A576AE55}" destId="{976F96BD-4C69-4511-ABC3-6D7D59F0D0F0}" srcOrd="0" destOrd="0" parTransId="{AF69B196-3CA8-4096-A901-75B13CDBF19E}" sibTransId="{139807D4-B453-4A0C-BB95-228A3140D766}"/>
    <dgm:cxn modelId="{ECE68497-5890-4B64-8649-980956A3ADA4}" srcId="{4C4B9102-9F1E-4A3C-B646-50B30F8BD9D2}" destId="{B17B0AAC-1498-4042-8464-4449A576AE55}" srcOrd="0" destOrd="0" parTransId="{07460D4E-E64E-4E6C-A778-09D6D85F0378}" sibTransId="{46C34FA9-583B-4277-BACA-177F692BBDE5}"/>
    <dgm:cxn modelId="{72DCBA9E-9BEA-4417-924D-E7835AF1E0D8}" type="presOf" srcId="{7D4F8108-DB12-4705-AE21-F8B4CC45AD74}" destId="{53066CF1-7217-4FF5-ACF4-B944AB83F2DD}" srcOrd="0" destOrd="0" presId="urn:microsoft.com/office/officeart/2009/3/layout/IncreasingArrowsProcess"/>
    <dgm:cxn modelId="{9931B8A7-5578-4D47-866A-5742EDA25955}" srcId="{41B0A4C6-9BF8-4494-AB2A-724B6A1A9AD0}" destId="{4BFDC051-3BD9-45B5-82A6-586E0B3777B9}" srcOrd="0" destOrd="0" parTransId="{42F93AA2-D405-4AEB-BE97-46D849E351B3}" sibTransId="{AF435AD4-41A8-4A75-8883-BC1C802EFE9C}"/>
    <dgm:cxn modelId="{C775E0A9-05B2-41A4-B6E0-C1875B20F036}" srcId="{4C4B9102-9F1E-4A3C-B646-50B30F8BD9D2}" destId="{41B0A4C6-9BF8-4494-AB2A-724B6A1A9AD0}" srcOrd="2" destOrd="0" parTransId="{A041F16B-0CF0-4F5A-BC81-8E2408B1C823}" sibTransId="{7E58CB17-E5BD-4B12-ADED-67374B7E93A0}"/>
    <dgm:cxn modelId="{7BCC10AC-DAF5-4540-9090-ED3FADDB6115}" type="presOf" srcId="{976F96BD-4C69-4511-ABC3-6D7D59F0D0F0}" destId="{A35112E5-A2EF-40E0-AB1A-307080B78ED7}" srcOrd="0" destOrd="0" presId="urn:microsoft.com/office/officeart/2009/3/layout/IncreasingArrowsProcess"/>
    <dgm:cxn modelId="{D72498B1-AD0B-4782-AA82-0DE72E335C52}" type="presOf" srcId="{F38A46A0-99BA-480A-8085-204E1CD83748}" destId="{4D97982F-515C-4151-9E53-B32C26CC992C}" srcOrd="0" destOrd="0" presId="urn:microsoft.com/office/officeart/2009/3/layout/IncreasingArrowsProcess"/>
    <dgm:cxn modelId="{5FDB8AC0-23AA-426C-B3DC-86221978EB1E}" type="presOf" srcId="{B17B0AAC-1498-4042-8464-4449A576AE55}" destId="{5EF3978C-2E14-422B-9C68-4B77A261BC16}" srcOrd="0" destOrd="0" presId="urn:microsoft.com/office/officeart/2009/3/layout/IncreasingArrowsProcess"/>
    <dgm:cxn modelId="{14412EC9-F37E-461B-950C-F20447D21DB1}" type="presOf" srcId="{4BFDC051-3BD9-45B5-82A6-586E0B3777B9}" destId="{56FB409D-8A21-4C89-B6A6-77A890A7FAD2}" srcOrd="0" destOrd="0" presId="urn:microsoft.com/office/officeart/2009/3/layout/IncreasingArrowsProcess"/>
    <dgm:cxn modelId="{6E9EE2CF-AC39-429A-AE5D-A17E6D632DA7}" srcId="{4C4B9102-9F1E-4A3C-B646-50B30F8BD9D2}" destId="{D8F978A0-CBBD-4D00-8890-FF8D96A75451}" srcOrd="1" destOrd="0" parTransId="{21327F20-8FCB-4CDE-A815-8D71A0D50CEE}" sibTransId="{5C5AF1BA-CA2C-432F-B69A-DBCE8AF442A9}"/>
    <dgm:cxn modelId="{493B61E2-6B9B-4A1A-A0CD-9822E2F26C31}" srcId="{4C4B9102-9F1E-4A3C-B646-50B30F8BD9D2}" destId="{65A505DF-60D4-4A27-BA5B-931703D8DDC6}" srcOrd="3" destOrd="0" parTransId="{34ECC76E-602D-4175-8DEB-B559EE83CF24}" sibTransId="{74C8FA5F-9035-4FD7-A0BF-306B4F84E6FC}"/>
    <dgm:cxn modelId="{B62B55E4-60FA-4757-A562-48C060BE339A}" type="presOf" srcId="{41B0A4C6-9BF8-4494-AB2A-724B6A1A9AD0}" destId="{9C1C4E67-6A98-4C60-8946-1076C27619C4}" srcOrd="0" destOrd="0" presId="urn:microsoft.com/office/officeart/2009/3/layout/IncreasingArrowsProcess"/>
    <dgm:cxn modelId="{AE9CE8EB-C40B-4E0F-982D-B504AE1A95D7}" srcId="{D8F978A0-CBBD-4D00-8890-FF8D96A75451}" destId="{F38A46A0-99BA-480A-8085-204E1CD83748}" srcOrd="0" destOrd="0" parTransId="{5B225F3A-3A5F-4455-807A-2BDB99B73DCE}" sibTransId="{6AA42919-8176-4017-968D-F135BB6D50D0}"/>
    <dgm:cxn modelId="{4A327671-1DDD-4F21-8255-20869D0BBC01}" type="presParOf" srcId="{8D441C1A-754F-40DA-BDAC-233360087BE8}" destId="{5EF3978C-2E14-422B-9C68-4B77A261BC16}" srcOrd="0" destOrd="0" presId="urn:microsoft.com/office/officeart/2009/3/layout/IncreasingArrowsProcess"/>
    <dgm:cxn modelId="{BE533BA7-FE4C-44EB-95BA-0A640F2E76A7}" type="presParOf" srcId="{8D441C1A-754F-40DA-BDAC-233360087BE8}" destId="{A35112E5-A2EF-40E0-AB1A-307080B78ED7}" srcOrd="1" destOrd="0" presId="urn:microsoft.com/office/officeart/2009/3/layout/IncreasingArrowsProcess"/>
    <dgm:cxn modelId="{CB9E58DE-A0E6-4A10-86DC-9F83D44C1F62}" type="presParOf" srcId="{8D441C1A-754F-40DA-BDAC-233360087BE8}" destId="{FD74B973-604F-40AE-BD87-C3F30876F668}" srcOrd="2" destOrd="0" presId="urn:microsoft.com/office/officeart/2009/3/layout/IncreasingArrowsProcess"/>
    <dgm:cxn modelId="{80EBA989-7D3B-4A12-A914-82CACF407B83}" type="presParOf" srcId="{8D441C1A-754F-40DA-BDAC-233360087BE8}" destId="{4D97982F-515C-4151-9E53-B32C26CC992C}" srcOrd="3" destOrd="0" presId="urn:microsoft.com/office/officeart/2009/3/layout/IncreasingArrowsProcess"/>
    <dgm:cxn modelId="{94EC56CC-9BED-49EE-998F-7682BDF1F489}" type="presParOf" srcId="{8D441C1A-754F-40DA-BDAC-233360087BE8}" destId="{9C1C4E67-6A98-4C60-8946-1076C27619C4}" srcOrd="4" destOrd="0" presId="urn:microsoft.com/office/officeart/2009/3/layout/IncreasingArrowsProcess"/>
    <dgm:cxn modelId="{BBCA5417-5035-4103-A58A-3F645559FB07}" type="presParOf" srcId="{8D441C1A-754F-40DA-BDAC-233360087BE8}" destId="{56FB409D-8A21-4C89-B6A6-77A890A7FAD2}" srcOrd="5" destOrd="0" presId="urn:microsoft.com/office/officeart/2009/3/layout/IncreasingArrowsProcess"/>
    <dgm:cxn modelId="{9D263F72-5415-481D-B542-F2365DDCEBDB}" type="presParOf" srcId="{8D441C1A-754F-40DA-BDAC-233360087BE8}" destId="{312B854C-7528-4B92-97F1-148DB0DEAF7A}" srcOrd="6" destOrd="0" presId="urn:microsoft.com/office/officeart/2009/3/layout/IncreasingArrowsProcess"/>
    <dgm:cxn modelId="{51567014-7EFE-4581-B36A-BA0A13F740EE}" type="presParOf" srcId="{8D441C1A-754F-40DA-BDAC-233360087BE8}" destId="{53066CF1-7217-4FF5-ACF4-B944AB83F2DD}"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3978C-2E14-422B-9C68-4B77A261BC16}">
      <dsp:nvSpPr>
        <dsp:cNvPr id="0" name=""/>
        <dsp:cNvSpPr/>
      </dsp:nvSpPr>
      <dsp:spPr>
        <a:xfrm>
          <a:off x="865831" y="38800"/>
          <a:ext cx="8323108" cy="1211719"/>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92360" numCol="1" spcCol="1270" anchor="ctr" anchorCtr="0">
          <a:noAutofit/>
        </a:bodyPr>
        <a:lstStyle/>
        <a:p>
          <a:pPr marL="0" lvl="0" indent="0" algn="l" defTabSz="800100">
            <a:lnSpc>
              <a:spcPct val="90000"/>
            </a:lnSpc>
            <a:spcBef>
              <a:spcPct val="0"/>
            </a:spcBef>
            <a:spcAft>
              <a:spcPct val="35000"/>
            </a:spcAft>
            <a:buNone/>
          </a:pPr>
          <a:r>
            <a:rPr lang="en-US" sz="1800" kern="1200" dirty="0"/>
            <a:t>April</a:t>
          </a:r>
        </a:p>
      </dsp:txBody>
      <dsp:txXfrm>
        <a:off x="865831" y="341730"/>
        <a:ext cx="8020178" cy="605859"/>
      </dsp:txXfrm>
    </dsp:sp>
    <dsp:sp modelId="{A35112E5-A2EF-40E0-AB1A-307080B78ED7}">
      <dsp:nvSpPr>
        <dsp:cNvPr id="0" name=""/>
        <dsp:cNvSpPr/>
      </dsp:nvSpPr>
      <dsp:spPr>
        <a:xfrm>
          <a:off x="865831" y="975188"/>
          <a:ext cx="1918476" cy="224131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Getting Real!</a:t>
          </a:r>
        </a:p>
      </dsp:txBody>
      <dsp:txXfrm>
        <a:off x="865831" y="975188"/>
        <a:ext cx="1918476" cy="2241315"/>
      </dsp:txXfrm>
    </dsp:sp>
    <dsp:sp modelId="{FD74B973-604F-40AE-BD87-C3F30876F668}">
      <dsp:nvSpPr>
        <dsp:cNvPr id="0" name=""/>
        <dsp:cNvSpPr/>
      </dsp:nvSpPr>
      <dsp:spPr>
        <a:xfrm>
          <a:off x="2784308" y="442564"/>
          <a:ext cx="6404631" cy="1211719"/>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92360" numCol="1" spcCol="1270" anchor="ctr" anchorCtr="0">
          <a:noAutofit/>
        </a:bodyPr>
        <a:lstStyle/>
        <a:p>
          <a:pPr marL="0" lvl="0" indent="0" algn="l" defTabSz="800100">
            <a:lnSpc>
              <a:spcPct val="90000"/>
            </a:lnSpc>
            <a:spcBef>
              <a:spcPct val="0"/>
            </a:spcBef>
            <a:spcAft>
              <a:spcPct val="35000"/>
            </a:spcAft>
            <a:buNone/>
          </a:pPr>
          <a:r>
            <a:rPr lang="en-US" sz="1800" kern="1200" dirty="0"/>
            <a:t>May</a:t>
          </a:r>
        </a:p>
      </dsp:txBody>
      <dsp:txXfrm>
        <a:off x="2784308" y="745494"/>
        <a:ext cx="6101701" cy="605859"/>
      </dsp:txXfrm>
    </dsp:sp>
    <dsp:sp modelId="{4D97982F-515C-4151-9E53-B32C26CC992C}">
      <dsp:nvSpPr>
        <dsp:cNvPr id="0" name=""/>
        <dsp:cNvSpPr/>
      </dsp:nvSpPr>
      <dsp:spPr>
        <a:xfrm>
          <a:off x="2784308" y="1378951"/>
          <a:ext cx="1918476" cy="218418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Real!</a:t>
          </a:r>
        </a:p>
      </dsp:txBody>
      <dsp:txXfrm>
        <a:off x="2784308" y="1378951"/>
        <a:ext cx="1918476" cy="2184187"/>
      </dsp:txXfrm>
    </dsp:sp>
    <dsp:sp modelId="{9C1C4E67-6A98-4C60-8946-1076C27619C4}">
      <dsp:nvSpPr>
        <dsp:cNvPr id="0" name=""/>
        <dsp:cNvSpPr/>
      </dsp:nvSpPr>
      <dsp:spPr>
        <a:xfrm>
          <a:off x="4702784" y="846327"/>
          <a:ext cx="4486155" cy="1211719"/>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92360" numCol="1" spcCol="1270" anchor="ctr" anchorCtr="0">
          <a:noAutofit/>
        </a:bodyPr>
        <a:lstStyle/>
        <a:p>
          <a:pPr marL="0" lvl="0" indent="0" algn="l" defTabSz="800100">
            <a:lnSpc>
              <a:spcPct val="90000"/>
            </a:lnSpc>
            <a:spcBef>
              <a:spcPct val="0"/>
            </a:spcBef>
            <a:spcAft>
              <a:spcPct val="35000"/>
            </a:spcAft>
            <a:buNone/>
          </a:pPr>
          <a:r>
            <a:rPr lang="en-US" sz="1800" kern="1200" dirty="0"/>
            <a:t>June</a:t>
          </a:r>
        </a:p>
      </dsp:txBody>
      <dsp:txXfrm>
        <a:off x="4702784" y="1149257"/>
        <a:ext cx="4183225" cy="605859"/>
      </dsp:txXfrm>
    </dsp:sp>
    <dsp:sp modelId="{56FB409D-8A21-4C89-B6A6-77A890A7FAD2}">
      <dsp:nvSpPr>
        <dsp:cNvPr id="0" name=""/>
        <dsp:cNvSpPr/>
      </dsp:nvSpPr>
      <dsp:spPr>
        <a:xfrm>
          <a:off x="4718516" y="1751272"/>
          <a:ext cx="1918476" cy="219879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It’s going to be great!!!!</a:t>
          </a:r>
        </a:p>
      </dsp:txBody>
      <dsp:txXfrm>
        <a:off x="4718516" y="1751272"/>
        <a:ext cx="1918476" cy="2198791"/>
      </dsp:txXfrm>
    </dsp:sp>
    <dsp:sp modelId="{312B854C-7528-4B92-97F1-148DB0DEAF7A}">
      <dsp:nvSpPr>
        <dsp:cNvPr id="0" name=""/>
        <dsp:cNvSpPr/>
      </dsp:nvSpPr>
      <dsp:spPr>
        <a:xfrm>
          <a:off x="6621261" y="1250090"/>
          <a:ext cx="2567678" cy="1211719"/>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92360" numCol="1" spcCol="1270" anchor="ctr" anchorCtr="0">
          <a:noAutofit/>
        </a:bodyPr>
        <a:lstStyle/>
        <a:p>
          <a:pPr marL="0" lvl="0" indent="0" algn="l" defTabSz="800100">
            <a:lnSpc>
              <a:spcPct val="90000"/>
            </a:lnSpc>
            <a:spcBef>
              <a:spcPct val="0"/>
            </a:spcBef>
            <a:spcAft>
              <a:spcPct val="35000"/>
            </a:spcAft>
            <a:buNone/>
          </a:pPr>
          <a:r>
            <a:rPr lang="en-US" sz="1800" kern="1200" dirty="0"/>
            <a:t>Hospital Opens</a:t>
          </a:r>
        </a:p>
        <a:p>
          <a:pPr marL="0" lvl="0" indent="0" algn="l" defTabSz="800100">
            <a:lnSpc>
              <a:spcPct val="90000"/>
            </a:lnSpc>
            <a:spcBef>
              <a:spcPct val="0"/>
            </a:spcBef>
            <a:spcAft>
              <a:spcPct val="35000"/>
            </a:spcAft>
            <a:buNone/>
          </a:pPr>
          <a:r>
            <a:rPr lang="en-US" sz="1800" kern="1200" dirty="0"/>
            <a:t>July 24, 2023</a:t>
          </a:r>
        </a:p>
      </dsp:txBody>
      <dsp:txXfrm>
        <a:off x="6621261" y="1553020"/>
        <a:ext cx="2264748" cy="605859"/>
      </dsp:txXfrm>
    </dsp:sp>
    <dsp:sp modelId="{53066CF1-7217-4FF5-ACF4-B944AB83F2DD}">
      <dsp:nvSpPr>
        <dsp:cNvPr id="0" name=""/>
        <dsp:cNvSpPr/>
      </dsp:nvSpPr>
      <dsp:spPr>
        <a:xfrm>
          <a:off x="6621261" y="2186478"/>
          <a:ext cx="1935955" cy="222456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It is great!!!!</a:t>
          </a:r>
        </a:p>
        <a:p>
          <a:pPr marL="0" lvl="0" indent="0" algn="l" defTabSz="800100">
            <a:lnSpc>
              <a:spcPct val="90000"/>
            </a:lnSpc>
            <a:spcBef>
              <a:spcPct val="0"/>
            </a:spcBef>
            <a:spcAft>
              <a:spcPct val="35000"/>
            </a:spcAft>
            <a:buNone/>
          </a:pPr>
          <a:r>
            <a:rPr lang="en-US" sz="1800" b="1" kern="1200" dirty="0"/>
            <a:t>New RN Leaders and Hospital </a:t>
          </a:r>
        </a:p>
        <a:p>
          <a:pPr marL="0" lvl="0" indent="0" algn="l" defTabSz="800100">
            <a:lnSpc>
              <a:spcPct val="90000"/>
            </a:lnSpc>
            <a:spcBef>
              <a:spcPct val="0"/>
            </a:spcBef>
            <a:spcAft>
              <a:spcPct val="35000"/>
            </a:spcAft>
            <a:buNone/>
          </a:pPr>
          <a:r>
            <a:rPr lang="en-US" sz="1800" b="1" kern="1200" dirty="0"/>
            <a:t>EST. 2023</a:t>
          </a:r>
        </a:p>
      </dsp:txBody>
      <dsp:txXfrm>
        <a:off x="6621261" y="2186478"/>
        <a:ext cx="1935955" cy="2224564"/>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4/25/2023</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4/25/2023</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a:t>
            </a:fld>
            <a:endParaRPr lang="en-US" noProof="0"/>
          </a:p>
        </p:txBody>
      </p:sp>
    </p:spTree>
    <p:extLst>
      <p:ext uri="{BB962C8B-B14F-4D97-AF65-F5344CB8AC3E}">
        <p14:creationId xmlns:p14="http://schemas.microsoft.com/office/powerpoint/2010/main" val="370713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1" dirty="0"/>
              <a:t>Onboarding Plan</a:t>
            </a:r>
            <a:r>
              <a:rPr lang="en-US" dirty="0"/>
              <a:t>-Outline of the Onboarding process for new RN leaders. This was reviewed by the Professional Development team. This plan included a project timeline of deliverables along with the expected completion date. Approval to move forward in March 2023. </a:t>
            </a:r>
          </a:p>
          <a:p>
            <a:pPr marL="228600" indent="-228600">
              <a:buAutoNum type="arabicParenR"/>
            </a:pPr>
            <a:r>
              <a:rPr lang="en-US" b="1" dirty="0"/>
              <a:t>RN Leadership Education Development Plan</a:t>
            </a:r>
            <a:r>
              <a:rPr lang="en-US" dirty="0"/>
              <a:t>- The purpose of this plan is to ensure that the RN Leaders are equipped with the necessary tools and resources to be confident, accountable, fiscally responsible, and emotionally intelligent leaders who support and lead teams in accordance with the organization mission, vision, and values.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1" dirty="0"/>
              <a:t>Develop Program to Establish Departmental Initiatives and Goals-</a:t>
            </a:r>
            <a:r>
              <a:rPr lang="en-US" b="0" dirty="0"/>
              <a:t>The purpose of this is to develop and establish initiatives and goals that the new RN leaders and their teams can work on together to promote quality, elevate the patient experience, and establish departmental goals that align with the </a:t>
            </a:r>
            <a:r>
              <a:rPr lang="en-US" dirty="0"/>
              <a:t>organization’s Strategic Plan. </a:t>
            </a:r>
          </a:p>
          <a:p>
            <a:pPr marL="228600" indent="-228600">
              <a:buAutoNum type="arabicParenR"/>
            </a:pPr>
            <a:r>
              <a:rPr lang="en-US" sz="1200" b="1" dirty="0"/>
              <a:t>Team Alignment Program and Plan-</a:t>
            </a:r>
            <a:r>
              <a:rPr lang="en-US" sz="1200" b="0" dirty="0"/>
              <a:t>The purpose is to support RN Team Leaders in building highly effective teams that support mission accomplishment. The program will assist leaders in managing barriers to performance and goal achievement. This program will include partnering with organizational and service line leaders to assist in building a high-performing team.</a:t>
            </a:r>
          </a:p>
          <a:p>
            <a:pPr marL="228600" indent="-228600">
              <a:buAutoNum type="arabicParenR"/>
            </a:pPr>
            <a:r>
              <a:rPr lang="en-US" sz="1200" b="0" dirty="0"/>
              <a:t> </a:t>
            </a:r>
            <a:r>
              <a:rPr lang="en-US" sz="1200" b="1" dirty="0"/>
              <a:t>Team Building Program-</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dirty="0"/>
              <a:t>Ongoing Professional  Growth and Development Program workshops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dirty="0"/>
              <a:t>Aspiring Executive and CNO Leadership Program- </a:t>
            </a:r>
            <a:r>
              <a:rPr lang="en-US" sz="1200" b="0" dirty="0"/>
              <a:t>a succession planning initiative to improve long term retention of highly engaged and  high performing leaders who aspire to reach executive level leadership.  RNs that apply will have to meet set criteria and then be accepted into the program by the </a:t>
            </a:r>
            <a:r>
              <a:rPr lang="en-US" sz="1200" b="0" dirty="0" err="1"/>
              <a:t>Directors,CNOs</a:t>
            </a:r>
            <a:r>
              <a:rPr lang="en-US" sz="1200" b="0" dirty="0"/>
              <a:t> or VP level leaders in a once a year offering of an 8 week orientation to Executive and CNO leadership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sz="1200" b="1" dirty="0"/>
          </a:p>
          <a:p>
            <a:pPr marL="228600" indent="-228600">
              <a:buAutoNum type="arabicParenR"/>
            </a:pPr>
            <a:endParaRPr lang="en-US" sz="1200" b="1" dirty="0"/>
          </a:p>
          <a:p>
            <a:pPr marL="228600" indent="-228600">
              <a:buAutoNum type="arabicParenR"/>
            </a:pPr>
            <a:endParaRPr lang="en-US" sz="1200" b="1" dirty="0"/>
          </a:p>
          <a:p>
            <a:pPr marL="228600" indent="-228600">
              <a:buAutoNum type="arabicParenR"/>
            </a:pPr>
            <a:endParaRPr lang="en-US" b="1" dirty="0"/>
          </a:p>
          <a:p>
            <a:pPr marL="228600" indent="-228600">
              <a:buAutoNum type="arabicParenR"/>
            </a:pPr>
            <a:endParaRPr lang="en-US" dirty="0"/>
          </a:p>
          <a:p>
            <a:pPr marL="228600" indent="-228600">
              <a:buAutoNum type="arabicParenR"/>
            </a:pPr>
            <a:endParaRPr lang="en-US" b="1"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5</a:t>
            </a:fld>
            <a:endParaRPr lang="en-US" noProof="0"/>
          </a:p>
        </p:txBody>
      </p:sp>
    </p:spTree>
    <p:extLst>
      <p:ext uri="{BB962C8B-B14F-4D97-AF65-F5344CB8AC3E}">
        <p14:creationId xmlns:p14="http://schemas.microsoft.com/office/powerpoint/2010/main" val="86822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Onboarding Comprehensive Plan outlines the plan timeline(stakes in the ground), deliverables, and expected outcomes to successfully onboard new RN leaders in four months time. All these items will be identified and tracked on an excel spreadsheet and shared with all the stakeholders.  Biweekly updates to achievements will be reported to executive leadership along with feedback tool to address any need for enhancements to the plan or any changes in the scope, cost, quality or timeline.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6</a:t>
            </a:fld>
            <a:endParaRPr lang="en-US" noProof="0"/>
          </a:p>
        </p:txBody>
      </p:sp>
    </p:spTree>
    <p:extLst>
      <p:ext uri="{BB962C8B-B14F-4D97-AF65-F5344CB8AC3E}">
        <p14:creationId xmlns:p14="http://schemas.microsoft.com/office/powerpoint/2010/main" val="398261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project manager, developing relationships with key executive stakeholders and involving the early on ensures a successful rollout along with expertise influence in the design, support, and sustainability of the new RN Leader Onboard and Retention plans. Establishing Key stakeholder engagement by identifying program champions  will create a smooth rollout of the project.  Together with RN Leadership, Educators, and HR the program will provide a multifaceted approach to quickly onboarding and preparing nurse leaders to successfully lead unit teams, projects, and meet system initiatives that support strategic initiatives and align with the mission, vision, and values. These champions also engage their peers to provide support and expertise with creating best practice standards and deliverables. </a:t>
            </a:r>
            <a:br>
              <a:rPr lang="en-US" dirty="0"/>
            </a:br>
            <a:r>
              <a:rPr lang="en-US" dirty="0"/>
              <a:t>Stakeholder buy in is the momentum and fuel behind any successful project.</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8</a:t>
            </a:fld>
            <a:endParaRPr lang="en-US" noProof="0"/>
          </a:p>
        </p:txBody>
      </p:sp>
    </p:spTree>
    <p:extLst>
      <p:ext uri="{BB962C8B-B14F-4D97-AF65-F5344CB8AC3E}">
        <p14:creationId xmlns:p14="http://schemas.microsoft.com/office/powerpoint/2010/main" val="5259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Investing in your team: team building exercises, volunteerism in the communities, participation in external organizations, partner appreciation and recognition programs, continuous learning</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9</a:t>
            </a:fld>
            <a:endParaRPr lang="en-US" noProof="0"/>
          </a:p>
        </p:txBody>
      </p:sp>
    </p:spTree>
    <p:extLst>
      <p:ext uri="{BB962C8B-B14F-4D97-AF65-F5344CB8AC3E}">
        <p14:creationId xmlns:p14="http://schemas.microsoft.com/office/powerpoint/2010/main" val="1831093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776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Click to edit Master text styles</a:t>
            </a:r>
          </a:p>
        </p:txBody>
      </p:sp>
    </p:spTree>
    <p:extLst>
      <p:ext uri="{BB962C8B-B14F-4D97-AF65-F5344CB8AC3E}">
        <p14:creationId xmlns:p14="http://schemas.microsoft.com/office/powerpoint/2010/main" val="3982563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04063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648893" y="373921"/>
            <a:ext cx="8578011" cy="807604"/>
          </a:xfrm>
        </p:spPr>
        <p:txBody>
          <a:bodyPr anchor="b">
            <a:normAutofit/>
          </a:bodyPr>
          <a:lstStyle>
            <a:lvl1pPr>
              <a:defRPr sz="3200"/>
            </a:lvl1pPr>
          </a:lstStyle>
          <a:p>
            <a:r>
              <a:rPr lang="en-US" dirty="0"/>
              <a:t>Click to edit Master title style</a:t>
            </a:r>
          </a:p>
        </p:txBody>
      </p:sp>
      <p:sp>
        <p:nvSpPr>
          <p:cNvPr id="9" name="Content Placeholder 3"/>
          <p:cNvSpPr>
            <a:spLocks noGrp="1"/>
          </p:cNvSpPr>
          <p:nvPr>
            <p:ph sz="quarter" idx="10"/>
          </p:nvPr>
        </p:nvSpPr>
        <p:spPr>
          <a:xfrm>
            <a:off x="2648894" y="1402920"/>
            <a:ext cx="7328697" cy="3382118"/>
          </a:xfrm>
        </p:spPr>
        <p:txBody>
          <a:bodyPr lIns="91440" tIns="91440" rIns="91440">
            <a:noAutofit/>
          </a:bodyPr>
          <a:lstStyle>
            <a:lvl1pPr marL="91440" indent="-137160">
              <a:lnSpc>
                <a:spcPct val="100000"/>
              </a:lnSpc>
              <a:defRPr sz="2400">
                <a:solidFill>
                  <a:srgbClr val="0067B3"/>
                </a:solidFill>
              </a:defRPr>
            </a:lvl1pPr>
            <a:lvl2pPr marL="594360" indent="-137160">
              <a:lnSpc>
                <a:spcPct val="100000"/>
              </a:lnSpc>
              <a:defRPr sz="2200">
                <a:solidFill>
                  <a:srgbClr val="0067B3"/>
                </a:solidFill>
              </a:defRPr>
            </a:lvl2pPr>
            <a:lvl3pPr marL="1051560" indent="-137160">
              <a:lnSpc>
                <a:spcPct val="100000"/>
              </a:lnSpc>
              <a:defRPr sz="2000">
                <a:solidFill>
                  <a:srgbClr val="0067B3"/>
                </a:solidFill>
              </a:defRPr>
            </a:lvl3pPr>
            <a:lvl4pPr marL="1508760" indent="-137160">
              <a:lnSpc>
                <a:spcPct val="100000"/>
              </a:lnSpc>
              <a:defRPr sz="1800">
                <a:solidFill>
                  <a:srgbClr val="0067B3"/>
                </a:solidFill>
              </a:defRPr>
            </a:lvl4pPr>
            <a:lvl5pPr marL="1965960" indent="-137160">
              <a:defRPr sz="2800">
                <a:solidFill>
                  <a:srgbClr val="0067B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37554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ontent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648893" y="373921"/>
            <a:ext cx="8578011" cy="807604"/>
          </a:xfrm>
        </p:spPr>
        <p:txBody>
          <a:bodyPr anchor="b">
            <a:normAutofit/>
          </a:bodyPr>
          <a:lstStyle>
            <a:lvl1pPr>
              <a:defRPr sz="3200"/>
            </a:lvl1pPr>
          </a:lstStyle>
          <a:p>
            <a:r>
              <a:rPr lang="en-US" dirty="0"/>
              <a:t>Click to edit Master title style</a:t>
            </a:r>
          </a:p>
        </p:txBody>
      </p:sp>
      <p:sp>
        <p:nvSpPr>
          <p:cNvPr id="9" name="Content Placeholder 3"/>
          <p:cNvSpPr>
            <a:spLocks noGrp="1"/>
          </p:cNvSpPr>
          <p:nvPr>
            <p:ph sz="quarter" idx="10"/>
          </p:nvPr>
        </p:nvSpPr>
        <p:spPr>
          <a:xfrm>
            <a:off x="2648894" y="1402920"/>
            <a:ext cx="7328697" cy="3382118"/>
          </a:xfrm>
        </p:spPr>
        <p:txBody>
          <a:bodyPr lIns="91440" tIns="91440" rIns="91440">
            <a:noAutofit/>
          </a:bodyPr>
          <a:lstStyle>
            <a:lvl1pPr marL="91440" indent="-137160">
              <a:lnSpc>
                <a:spcPct val="100000"/>
              </a:lnSpc>
              <a:defRPr sz="2400">
                <a:solidFill>
                  <a:srgbClr val="0067B3"/>
                </a:solidFill>
              </a:defRPr>
            </a:lvl1pPr>
            <a:lvl2pPr marL="594360" indent="-137160">
              <a:lnSpc>
                <a:spcPct val="100000"/>
              </a:lnSpc>
              <a:defRPr sz="2200">
                <a:solidFill>
                  <a:srgbClr val="0067B3"/>
                </a:solidFill>
              </a:defRPr>
            </a:lvl2pPr>
            <a:lvl3pPr marL="1051560" indent="-137160">
              <a:lnSpc>
                <a:spcPct val="100000"/>
              </a:lnSpc>
              <a:defRPr sz="2000">
                <a:solidFill>
                  <a:srgbClr val="0067B3"/>
                </a:solidFill>
              </a:defRPr>
            </a:lvl3pPr>
            <a:lvl4pPr marL="1508760" indent="-137160">
              <a:lnSpc>
                <a:spcPct val="100000"/>
              </a:lnSpc>
              <a:defRPr sz="1800">
                <a:solidFill>
                  <a:srgbClr val="0067B3"/>
                </a:solidFill>
              </a:defRPr>
            </a:lvl4pPr>
            <a:lvl5pPr marL="1965960" indent="-137160">
              <a:defRPr sz="2800">
                <a:solidFill>
                  <a:srgbClr val="0067B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88404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ontent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648893" y="373921"/>
            <a:ext cx="8578011" cy="807604"/>
          </a:xfrm>
        </p:spPr>
        <p:txBody>
          <a:bodyPr anchor="b">
            <a:normAutofit/>
          </a:bodyPr>
          <a:lstStyle>
            <a:lvl1pPr>
              <a:defRPr sz="3200"/>
            </a:lvl1pPr>
          </a:lstStyle>
          <a:p>
            <a:r>
              <a:rPr lang="en-US" dirty="0"/>
              <a:t>Click to edit Master title style</a:t>
            </a:r>
          </a:p>
        </p:txBody>
      </p:sp>
      <p:sp>
        <p:nvSpPr>
          <p:cNvPr id="9" name="Content Placeholder 3"/>
          <p:cNvSpPr>
            <a:spLocks noGrp="1"/>
          </p:cNvSpPr>
          <p:nvPr>
            <p:ph sz="quarter" idx="10"/>
          </p:nvPr>
        </p:nvSpPr>
        <p:spPr>
          <a:xfrm>
            <a:off x="2648894" y="1402920"/>
            <a:ext cx="7328697" cy="3382118"/>
          </a:xfrm>
        </p:spPr>
        <p:txBody>
          <a:bodyPr lIns="91440" tIns="91440" rIns="91440">
            <a:noAutofit/>
          </a:bodyPr>
          <a:lstStyle>
            <a:lvl1pPr marL="91440" indent="-137160">
              <a:lnSpc>
                <a:spcPct val="100000"/>
              </a:lnSpc>
              <a:defRPr sz="2400">
                <a:solidFill>
                  <a:srgbClr val="0067B3"/>
                </a:solidFill>
              </a:defRPr>
            </a:lvl1pPr>
            <a:lvl2pPr marL="594360" indent="-137160">
              <a:lnSpc>
                <a:spcPct val="100000"/>
              </a:lnSpc>
              <a:defRPr sz="2200">
                <a:solidFill>
                  <a:srgbClr val="0067B3"/>
                </a:solidFill>
              </a:defRPr>
            </a:lvl2pPr>
            <a:lvl3pPr marL="1051560" indent="-137160">
              <a:lnSpc>
                <a:spcPct val="100000"/>
              </a:lnSpc>
              <a:defRPr sz="2000">
                <a:solidFill>
                  <a:srgbClr val="0067B3"/>
                </a:solidFill>
              </a:defRPr>
            </a:lvl3pPr>
            <a:lvl4pPr marL="1508760" indent="-137160">
              <a:lnSpc>
                <a:spcPct val="100000"/>
              </a:lnSpc>
              <a:defRPr sz="1800">
                <a:solidFill>
                  <a:srgbClr val="0067B3"/>
                </a:solidFill>
              </a:defRPr>
            </a:lvl4pPr>
            <a:lvl5pPr marL="1965960" indent="-137160">
              <a:defRPr sz="2800">
                <a:solidFill>
                  <a:srgbClr val="0067B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91372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648893" y="373921"/>
            <a:ext cx="8578011" cy="807604"/>
          </a:xfrm>
        </p:spPr>
        <p:txBody>
          <a:bodyPr anchor="b">
            <a:normAutofit/>
          </a:bodyPr>
          <a:lstStyle>
            <a:lvl1pPr>
              <a:defRPr sz="3200"/>
            </a:lvl1pPr>
          </a:lstStyle>
          <a:p>
            <a:r>
              <a:rPr lang="en-US" dirty="0"/>
              <a:t>Click to edit Master title style</a:t>
            </a:r>
          </a:p>
        </p:txBody>
      </p:sp>
      <p:sp>
        <p:nvSpPr>
          <p:cNvPr id="9" name="Content Placeholder 3"/>
          <p:cNvSpPr>
            <a:spLocks noGrp="1"/>
          </p:cNvSpPr>
          <p:nvPr>
            <p:ph sz="quarter" idx="10"/>
          </p:nvPr>
        </p:nvSpPr>
        <p:spPr>
          <a:xfrm>
            <a:off x="2648894" y="1402920"/>
            <a:ext cx="7328697" cy="3382118"/>
          </a:xfrm>
        </p:spPr>
        <p:txBody>
          <a:bodyPr lIns="91440" tIns="91440" rIns="91440">
            <a:noAutofit/>
          </a:bodyPr>
          <a:lstStyle>
            <a:lvl1pPr marL="91440" indent="-137160">
              <a:lnSpc>
                <a:spcPct val="100000"/>
              </a:lnSpc>
              <a:defRPr sz="2400">
                <a:solidFill>
                  <a:srgbClr val="0067B3"/>
                </a:solidFill>
              </a:defRPr>
            </a:lvl1pPr>
            <a:lvl2pPr marL="594360" indent="-137160">
              <a:lnSpc>
                <a:spcPct val="100000"/>
              </a:lnSpc>
              <a:defRPr sz="2200">
                <a:solidFill>
                  <a:srgbClr val="0067B3"/>
                </a:solidFill>
              </a:defRPr>
            </a:lvl2pPr>
            <a:lvl3pPr marL="1051560" indent="-137160">
              <a:lnSpc>
                <a:spcPct val="100000"/>
              </a:lnSpc>
              <a:defRPr sz="2000">
                <a:solidFill>
                  <a:srgbClr val="0067B3"/>
                </a:solidFill>
              </a:defRPr>
            </a:lvl3pPr>
            <a:lvl4pPr marL="1508760" indent="-137160">
              <a:lnSpc>
                <a:spcPct val="100000"/>
              </a:lnSpc>
              <a:defRPr sz="1800">
                <a:solidFill>
                  <a:srgbClr val="0067B3"/>
                </a:solidFill>
              </a:defRPr>
            </a:lvl4pPr>
            <a:lvl5pPr marL="1965960" indent="-137160">
              <a:defRPr sz="2800">
                <a:solidFill>
                  <a:srgbClr val="0067B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62590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648893" y="373921"/>
            <a:ext cx="8578011" cy="807604"/>
          </a:xfrm>
        </p:spPr>
        <p:txBody>
          <a:bodyPr anchor="b">
            <a:normAutofit/>
          </a:bodyPr>
          <a:lstStyle>
            <a:lvl1pPr>
              <a:defRPr sz="3200"/>
            </a:lvl1pPr>
          </a:lstStyle>
          <a:p>
            <a:r>
              <a:rPr lang="en-US" dirty="0"/>
              <a:t>Click to edit Master title style</a:t>
            </a:r>
          </a:p>
        </p:txBody>
      </p:sp>
      <p:sp>
        <p:nvSpPr>
          <p:cNvPr id="9" name="Content Placeholder 3"/>
          <p:cNvSpPr>
            <a:spLocks noGrp="1"/>
          </p:cNvSpPr>
          <p:nvPr>
            <p:ph sz="quarter" idx="10"/>
          </p:nvPr>
        </p:nvSpPr>
        <p:spPr>
          <a:xfrm>
            <a:off x="2648894" y="1402920"/>
            <a:ext cx="7328697" cy="3382118"/>
          </a:xfrm>
        </p:spPr>
        <p:txBody>
          <a:bodyPr lIns="91440" tIns="91440" rIns="91440">
            <a:noAutofit/>
          </a:bodyPr>
          <a:lstStyle>
            <a:lvl1pPr marL="91440" indent="-137160">
              <a:lnSpc>
                <a:spcPct val="100000"/>
              </a:lnSpc>
              <a:defRPr sz="2400">
                <a:solidFill>
                  <a:srgbClr val="0067B3"/>
                </a:solidFill>
              </a:defRPr>
            </a:lvl1pPr>
            <a:lvl2pPr marL="594360" indent="-137160">
              <a:lnSpc>
                <a:spcPct val="100000"/>
              </a:lnSpc>
              <a:defRPr sz="2200">
                <a:solidFill>
                  <a:srgbClr val="0067B3"/>
                </a:solidFill>
              </a:defRPr>
            </a:lvl2pPr>
            <a:lvl3pPr marL="1051560" indent="-137160">
              <a:lnSpc>
                <a:spcPct val="100000"/>
              </a:lnSpc>
              <a:defRPr sz="2000">
                <a:solidFill>
                  <a:srgbClr val="0067B3"/>
                </a:solidFill>
              </a:defRPr>
            </a:lvl3pPr>
            <a:lvl4pPr marL="1508760" indent="-137160">
              <a:lnSpc>
                <a:spcPct val="100000"/>
              </a:lnSpc>
              <a:defRPr sz="1800">
                <a:solidFill>
                  <a:srgbClr val="0067B3"/>
                </a:solidFill>
              </a:defRPr>
            </a:lvl4pPr>
            <a:lvl5pPr marL="1965960" indent="-137160">
              <a:defRPr sz="2800">
                <a:solidFill>
                  <a:srgbClr val="0067B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03505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10243100" y="6422491"/>
            <a:ext cx="1053900" cy="380860"/>
          </a:xfrm>
          <a:prstGeom prst="rect">
            <a:avLst/>
          </a:prstGeom>
          <a:noFill/>
        </p:spPr>
        <p:txBody>
          <a:bodyPr wrap="square" tIns="108000" bIns="0" rtlCol="0" anchor="ctr">
            <a:spAutoFit/>
          </a:bodyPr>
          <a:lstStyle/>
          <a:p>
            <a:pPr algn="r">
              <a:lnSpc>
                <a:spcPts val="1000"/>
              </a:lnSpc>
            </a:pPr>
            <a:r>
              <a:rPr lang="en-US" sz="2500" b="1" i="0" spc="-100" baseline="0" noProof="0" dirty="0">
                <a:solidFill>
                  <a:schemeClr val="accent1"/>
                </a:solidFill>
                <a:latin typeface="+mj-lt"/>
              </a:rPr>
              <a:t>TREY</a:t>
            </a:r>
            <a:r>
              <a:rPr lang="en-US" sz="1600" b="1" i="0" spc="-100" baseline="0" noProof="0" dirty="0">
                <a:solidFill>
                  <a:schemeClr val="accent1"/>
                </a:solidFill>
                <a:latin typeface="+mj-lt"/>
              </a:rPr>
              <a:t> </a:t>
            </a:r>
            <a:br>
              <a:rPr lang="en-US" sz="1600" b="1" i="0" spc="-100" baseline="0" noProof="0" dirty="0">
                <a:solidFill>
                  <a:schemeClr val="accent1"/>
                </a:solidFill>
                <a:latin typeface="+mj-lt"/>
              </a:rPr>
            </a:br>
            <a:r>
              <a:rPr lang="en-US" sz="1200" b="0" i="0" spc="140" baseline="0" noProof="0" dirty="0">
                <a:solidFill>
                  <a:schemeClr val="tx1">
                    <a:lumMod val="75000"/>
                    <a:lumOff val="25000"/>
                  </a:schemeClr>
                </a:solidFill>
                <a:latin typeface="+mj-lt"/>
              </a:rPr>
              <a:t>research</a:t>
            </a:r>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67" r:id="rId13"/>
    <p:sldLayoutId id="2147483668" r:id="rId14"/>
    <p:sldLayoutId id="2147483669" r:id="rId15"/>
    <p:sldLayoutId id="2147483670" r:id="rId16"/>
    <p:sldLayoutId id="2147483671" r:id="rId17"/>
    <p:sldLayoutId id="2147483673" r:id="rId18"/>
    <p:sldLayoutId id="2147483674" r:id="rId19"/>
    <p:sldLayoutId id="2147483654" r:id="rId20"/>
    <p:sldLayoutId id="2147483655" r:id="rId21"/>
    <p:sldLayoutId id="2147483675" r:id="rId22"/>
    <p:sldLayoutId id="2147483672" r:id="rId23"/>
    <p:sldLayoutId id="2147483676" r:id="rId24"/>
    <p:sldLayoutId id="2147483677" r:id="rId25"/>
    <p:sldLayoutId id="2147483678" r:id="rId26"/>
    <p:sldLayoutId id="2147483679" r:id="rId27"/>
    <p:sldLayoutId id="2147483680" r:id="rId28"/>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hyperlink" Target="https://www.thebluediamondgallery.com/wooden-tile/g/goals.html" TargetMode="External"/><Relationship Id="rId2" Type="http://schemas.openxmlformats.org/officeDocument/2006/relationships/image" Target="../media/image7.jpg"/><Relationship Id="rId1" Type="http://schemas.openxmlformats.org/officeDocument/2006/relationships/slideLayout" Target="../slideLayouts/slideLayout28.xml"/><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jpg"/><Relationship Id="rId12"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jp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hyperlink" Target="https://www.actuaries.digital/2015/06/04/project-management-skills-your-career/" TargetMode="External"/><Relationship Id="rId2" Type="http://schemas.openxmlformats.org/officeDocument/2006/relationships/image" Target="../media/image20.jpg"/><Relationship Id="rId1" Type="http://schemas.openxmlformats.org/officeDocument/2006/relationships/slideLayout" Target="../slideLayouts/slideLayout26.xml"/><Relationship Id="rId4" Type="http://schemas.openxmlformats.org/officeDocument/2006/relationships/hyperlink" Target="https://creativecommons.org/licenses/by-nc-nd/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hyperlink" Target="https://creativecommons.org/licenses/by/3.0/" TargetMode="External"/><Relationship Id="rId4" Type="http://schemas.openxmlformats.org/officeDocument/2006/relationships/hyperlink" Target="http://blogs.salford.ac.uk/business-school/running-successful-family-business/"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hyperlink" Target="https://creativecommons.org/licenses/by-nc-nd/3.0/"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hyperlink" Target="https://www.flickr.com/photos/internationaltransportforum/42533180082/" TargetMode="External"/><Relationship Id="rId5" Type="http://schemas.openxmlformats.org/officeDocument/2006/relationships/image" Target="../media/image24.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Hands coming together in circle">
            <a:extLst>
              <a:ext uri="{FF2B5EF4-FFF2-40B4-BE49-F238E27FC236}">
                <a16:creationId xmlns:a16="http://schemas.microsoft.com/office/drawing/2014/main" id="{AA8A1CBA-9BB5-2246-9F4B-98EAD7C9015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3200400" y="2811053"/>
            <a:ext cx="8991600" cy="1261295"/>
          </a:xfrm>
        </p:spPr>
        <p:txBody>
          <a:bodyPr/>
          <a:lstStyle/>
          <a:p>
            <a:pPr algn="ctr"/>
            <a:r>
              <a:rPr lang="en-US" sz="3200" dirty="0"/>
              <a:t>T-minus Four  Months Until  Crystal Lake Hospital Opening:</a:t>
            </a:r>
            <a:br>
              <a:rPr lang="en-US" sz="3200" dirty="0"/>
            </a:br>
            <a:r>
              <a:rPr lang="en-US" sz="3200" dirty="0"/>
              <a:t>Onboarding  and Retention of  New  RN Leaders</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3200400" y="4061039"/>
            <a:ext cx="6580188" cy="580921"/>
          </a:xfrm>
        </p:spPr>
        <p:txBody>
          <a:bodyPr/>
          <a:lstStyle/>
          <a:p>
            <a:r>
              <a:rPr lang="en-US" dirty="0" err="1"/>
              <a:t>Mercyhealth</a:t>
            </a:r>
            <a:r>
              <a:rPr lang="en-US" dirty="0"/>
              <a:t> Mission: “Passion for  making lives better”</a:t>
            </a:r>
          </a:p>
        </p:txBody>
      </p:sp>
      <p:sp>
        <p:nvSpPr>
          <p:cNvPr id="51" name="TextBox 50">
            <a:extLst>
              <a:ext uri="{FF2B5EF4-FFF2-40B4-BE49-F238E27FC236}">
                <a16:creationId xmlns:a16="http://schemas.microsoft.com/office/drawing/2014/main" id="{66C1DE0A-7865-466B-B5D7-781C92357026}"/>
              </a:ext>
            </a:extLst>
          </p:cNvPr>
          <p:cNvSpPr txBox="1"/>
          <p:nvPr/>
        </p:nvSpPr>
        <p:spPr>
          <a:xfrm>
            <a:off x="9758778" y="4366244"/>
            <a:ext cx="2455032" cy="940051"/>
          </a:xfrm>
          <a:prstGeom prst="rect">
            <a:avLst/>
          </a:prstGeom>
          <a:noFill/>
        </p:spPr>
        <p:txBody>
          <a:bodyPr wrap="square" tIns="108000" bIns="0" rtlCol="0" anchor="ctr">
            <a:spAutoFit/>
          </a:bodyPr>
          <a:lstStyle/>
          <a:p>
            <a:pPr>
              <a:spcAft>
                <a:spcPts val="1200"/>
              </a:spcAft>
            </a:pPr>
            <a:r>
              <a:rPr lang="en-US" b="1" spc="140" dirty="0">
                <a:solidFill>
                  <a:schemeClr val="tx1">
                    <a:lumMod val="75000"/>
                    <a:lumOff val="25000"/>
                  </a:schemeClr>
                </a:solidFill>
                <a:latin typeface="Cooper Black" panose="0208090404030B020404" pitchFamily="18" charset="0"/>
              </a:rPr>
              <a:t>Presented by: Kendra Rishling MSN,RN</a:t>
            </a:r>
            <a:endParaRPr lang="en-US" b="1" i="0" spc="140" baseline="0" dirty="0">
              <a:solidFill>
                <a:schemeClr val="tx1">
                  <a:lumMod val="75000"/>
                  <a:lumOff val="25000"/>
                </a:schemeClr>
              </a:solidFill>
              <a:latin typeface="Cooper Black" panose="0208090404030B020404" pitchFamily="18" charset="0"/>
            </a:endParaRPr>
          </a:p>
        </p:txBody>
      </p:sp>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Success/Outcomes to Date</a:t>
            </a:r>
          </a:p>
        </p:txBody>
      </p:sp>
      <p:sp>
        <p:nvSpPr>
          <p:cNvPr id="3" name="Content Placeholder 2"/>
          <p:cNvSpPr>
            <a:spLocks noGrp="1"/>
          </p:cNvSpPr>
          <p:nvPr>
            <p:ph sz="quarter" idx="10"/>
          </p:nvPr>
        </p:nvSpPr>
        <p:spPr>
          <a:xfrm>
            <a:off x="2158584" y="1402920"/>
            <a:ext cx="8033166" cy="4502580"/>
          </a:xfrm>
        </p:spPr>
        <p:txBody>
          <a:bodyPr/>
          <a:lstStyle/>
          <a:p>
            <a:pPr marL="342900" indent="-342900"/>
            <a:r>
              <a:rPr lang="en-US" sz="2000" dirty="0">
                <a:solidFill>
                  <a:schemeClr val="tx1"/>
                </a:solidFill>
              </a:rPr>
              <a:t>Successfully Completed New RN Leader Onboarding Comprehensive Plan and Implemented</a:t>
            </a:r>
          </a:p>
          <a:p>
            <a:pPr marL="342900" indent="-342900"/>
            <a:r>
              <a:rPr lang="en-US" sz="2000" dirty="0">
                <a:solidFill>
                  <a:schemeClr val="tx1"/>
                </a:solidFill>
              </a:rPr>
              <a:t>Education Plan for Professional and Leadership Development Established and 1-2 hour workshops have commenced</a:t>
            </a:r>
          </a:p>
          <a:p>
            <a:pPr marL="297180" indent="-342900"/>
            <a:r>
              <a:rPr lang="en-US" sz="2000" dirty="0">
                <a:solidFill>
                  <a:schemeClr val="tx1"/>
                </a:solidFill>
              </a:rPr>
              <a:t>Mentor Program updated and in use along with the feedback/action forms</a:t>
            </a:r>
          </a:p>
          <a:p>
            <a:pPr marL="297180" indent="-342900"/>
            <a:r>
              <a:rPr lang="en-US" sz="2000" dirty="0">
                <a:solidFill>
                  <a:schemeClr val="tx1"/>
                </a:solidFill>
              </a:rPr>
              <a:t>Executive Coaching Criteria developed, and Tip sheet in use</a:t>
            </a:r>
          </a:p>
          <a:p>
            <a:pPr marL="342900" indent="-342900"/>
            <a:r>
              <a:rPr lang="en-US" sz="2000" dirty="0">
                <a:solidFill>
                  <a:schemeClr val="tx1"/>
                </a:solidFill>
              </a:rPr>
              <a:t>Continuing Education for Leaders Upskill workshops schedule created and open for sign ups</a:t>
            </a:r>
          </a:p>
          <a:p>
            <a:pPr marL="342900" indent="-342900"/>
            <a:r>
              <a:rPr lang="en-US" sz="2000" dirty="0">
                <a:solidFill>
                  <a:schemeClr val="tx1"/>
                </a:solidFill>
              </a:rPr>
              <a:t>New RN Leaders are doing well and staying on the timeline</a:t>
            </a:r>
          </a:p>
          <a:p>
            <a:pPr marL="297180" indent="-342900"/>
            <a:r>
              <a:rPr lang="en-US" dirty="0">
                <a:solidFill>
                  <a:schemeClr val="tx1"/>
                </a:solidFill>
              </a:rPr>
              <a:t>Hospital is still on time to open July 24</a:t>
            </a:r>
            <a:r>
              <a:rPr lang="en-US" baseline="30000" dirty="0">
                <a:solidFill>
                  <a:schemeClr val="tx1"/>
                </a:solidFill>
              </a:rPr>
              <a:t>th</a:t>
            </a:r>
            <a:r>
              <a:rPr lang="en-US" dirty="0">
                <a:solidFill>
                  <a:schemeClr val="tx1"/>
                </a:solidFill>
              </a:rPr>
              <a:t>, 2023</a:t>
            </a:r>
          </a:p>
          <a:p>
            <a:pPr marL="297180" indent="-342900"/>
            <a:endParaRPr lang="en-US" dirty="0"/>
          </a:p>
          <a:p>
            <a:pPr marL="297180" indent="-342900"/>
            <a:endParaRPr lang="en-US" dirty="0"/>
          </a:p>
          <a:p>
            <a:pPr marL="297180" indent="-342900"/>
            <a:endParaRPr lang="en-US" dirty="0"/>
          </a:p>
          <a:p>
            <a:endParaRPr lang="en-US" dirty="0"/>
          </a:p>
        </p:txBody>
      </p:sp>
    </p:spTree>
    <p:extLst>
      <p:ext uri="{BB962C8B-B14F-4D97-AF65-F5344CB8AC3E}">
        <p14:creationId xmlns:p14="http://schemas.microsoft.com/office/powerpoint/2010/main" val="143051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7993" y="373921"/>
            <a:ext cx="8168911" cy="807604"/>
          </a:xfrm>
          <a:solidFill>
            <a:schemeClr val="bg1">
              <a:lumMod val="85000"/>
            </a:schemeClr>
          </a:solidFill>
        </p:spPr>
        <p:txBody>
          <a:bodyPr/>
          <a:lstStyle/>
          <a:p>
            <a:r>
              <a:rPr lang="en-US" dirty="0"/>
              <a:t>Barriers</a:t>
            </a:r>
          </a:p>
        </p:txBody>
      </p:sp>
      <p:sp>
        <p:nvSpPr>
          <p:cNvPr id="3" name="Content Placeholder 2"/>
          <p:cNvSpPr>
            <a:spLocks noGrp="1"/>
          </p:cNvSpPr>
          <p:nvPr>
            <p:ph sz="quarter" idx="10"/>
          </p:nvPr>
        </p:nvSpPr>
        <p:spPr>
          <a:xfrm>
            <a:off x="2648894" y="1402920"/>
            <a:ext cx="7634358" cy="3708726"/>
          </a:xfrm>
        </p:spPr>
        <p:txBody>
          <a:bodyPr/>
          <a:lstStyle/>
          <a:p>
            <a:pPr marL="342900" indent="-342900"/>
            <a:r>
              <a:rPr lang="en-US" dirty="0">
                <a:solidFill>
                  <a:schemeClr val="tx1"/>
                </a:solidFill>
              </a:rPr>
              <a:t>Construction Delays and Survey Application Timelines</a:t>
            </a:r>
          </a:p>
          <a:p>
            <a:pPr marL="297180" indent="-342900"/>
            <a:r>
              <a:rPr lang="en-US" dirty="0">
                <a:solidFill>
                  <a:schemeClr val="tx1"/>
                </a:solidFill>
              </a:rPr>
              <a:t>Staffing and Hiring Shortages </a:t>
            </a:r>
          </a:p>
          <a:p>
            <a:pPr marL="297180" indent="-342900"/>
            <a:r>
              <a:rPr lang="en-US" dirty="0">
                <a:solidFill>
                  <a:schemeClr val="tx1"/>
                </a:solidFill>
              </a:rPr>
              <a:t>Orientation of New Hires (leaders and direct care nurses)</a:t>
            </a:r>
          </a:p>
          <a:p>
            <a:pPr marL="297180" indent="-342900"/>
            <a:r>
              <a:rPr lang="en-US" dirty="0">
                <a:solidFill>
                  <a:schemeClr val="tx1"/>
                </a:solidFill>
              </a:rPr>
              <a:t>New Leaders trying to do their “regular job” and manage CL hospital project </a:t>
            </a:r>
          </a:p>
          <a:p>
            <a:pPr marL="297180" indent="-342900"/>
            <a:r>
              <a:rPr lang="en-US" dirty="0">
                <a:solidFill>
                  <a:schemeClr val="tx1"/>
                </a:solidFill>
              </a:rPr>
              <a:t>Delay in approval and posting for leader positions</a:t>
            </a:r>
          </a:p>
          <a:p>
            <a:pPr marL="297180" indent="-342900"/>
            <a:r>
              <a:rPr lang="en-US" dirty="0">
                <a:solidFill>
                  <a:schemeClr val="tx1"/>
                </a:solidFill>
              </a:rPr>
              <a:t>Financial Constraints</a:t>
            </a:r>
          </a:p>
          <a:p>
            <a:pPr marL="297180" indent="-342900"/>
            <a:endParaRPr lang="en-US" dirty="0"/>
          </a:p>
          <a:p>
            <a:pPr marL="297180" indent="-342900"/>
            <a:endParaRPr lang="en-US" dirty="0"/>
          </a:p>
          <a:p>
            <a:pPr marL="0" indent="0"/>
            <a:endParaRPr lang="en-US" dirty="0"/>
          </a:p>
        </p:txBody>
      </p:sp>
    </p:spTree>
    <p:extLst>
      <p:ext uri="{BB962C8B-B14F-4D97-AF65-F5344CB8AC3E}">
        <p14:creationId xmlns:p14="http://schemas.microsoft.com/office/powerpoint/2010/main" val="2096978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lstStyle/>
          <a:p>
            <a:r>
              <a:rPr lang="en-US" dirty="0"/>
              <a:t>Next Steps</a:t>
            </a:r>
          </a:p>
        </p:txBody>
      </p:sp>
      <p:sp>
        <p:nvSpPr>
          <p:cNvPr id="3" name="Content Placeholder 2"/>
          <p:cNvSpPr>
            <a:spLocks noGrp="1"/>
          </p:cNvSpPr>
          <p:nvPr>
            <p:ph sz="quarter" idx="10"/>
          </p:nvPr>
        </p:nvSpPr>
        <p:spPr/>
        <p:txBody>
          <a:bodyPr/>
          <a:lstStyle/>
          <a:p>
            <a:pPr marL="297180" indent="-342900"/>
            <a:r>
              <a:rPr lang="en-US" dirty="0">
                <a:solidFill>
                  <a:schemeClr val="tx1"/>
                </a:solidFill>
              </a:rPr>
              <a:t>Training, Onboarding ,Orientations, Occupancy</a:t>
            </a:r>
          </a:p>
          <a:p>
            <a:pPr marL="297180" indent="-342900"/>
            <a:r>
              <a:rPr lang="en-US" dirty="0">
                <a:solidFill>
                  <a:schemeClr val="tx1"/>
                </a:solidFill>
              </a:rPr>
              <a:t>Marketing Efforts for social media to support job fairs </a:t>
            </a:r>
          </a:p>
          <a:p>
            <a:pPr marL="297180" indent="-342900"/>
            <a:r>
              <a:rPr lang="en-US" dirty="0">
                <a:solidFill>
                  <a:schemeClr val="tx1"/>
                </a:solidFill>
              </a:rPr>
              <a:t>Submission of survey applications </a:t>
            </a:r>
          </a:p>
          <a:p>
            <a:pPr marL="297180" indent="-342900"/>
            <a:r>
              <a:rPr lang="en-US" dirty="0">
                <a:solidFill>
                  <a:schemeClr val="tx1"/>
                </a:solidFill>
              </a:rPr>
              <a:t> Review Applications</a:t>
            </a:r>
          </a:p>
          <a:p>
            <a:pPr marL="297180" indent="-342900"/>
            <a:r>
              <a:rPr lang="en-US" dirty="0">
                <a:solidFill>
                  <a:schemeClr val="tx1"/>
                </a:solidFill>
              </a:rPr>
              <a:t>Complete the Team Building Program</a:t>
            </a:r>
          </a:p>
        </p:txBody>
      </p:sp>
    </p:spTree>
    <p:extLst>
      <p:ext uri="{BB962C8B-B14F-4D97-AF65-F5344CB8AC3E}">
        <p14:creationId xmlns:p14="http://schemas.microsoft.com/office/powerpoint/2010/main" val="3354252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894" y="373921"/>
            <a:ext cx="8563750" cy="720361"/>
          </a:xfrm>
          <a:solidFill>
            <a:schemeClr val="bg1">
              <a:lumMod val="85000"/>
            </a:schemeClr>
          </a:solidFill>
        </p:spPr>
        <p:txBody>
          <a:bodyPr/>
          <a:lstStyle/>
          <a:p>
            <a:r>
              <a:rPr lang="en-US" dirty="0"/>
              <a:t>Questions?</a:t>
            </a:r>
          </a:p>
        </p:txBody>
      </p:sp>
      <p:pic>
        <p:nvPicPr>
          <p:cNvPr id="5" name="Picture Placeholder 31" descr="hand clapping">
            <a:extLst>
              <a:ext uri="{FF2B5EF4-FFF2-40B4-BE49-F238E27FC236}">
                <a16:creationId xmlns:a16="http://schemas.microsoft.com/office/drawing/2014/main" id="{393A5421-5C4F-5332-CE59-B7377EC58FB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648893" y="1891245"/>
            <a:ext cx="4861454" cy="3382117"/>
          </a:xfrm>
          <a:prstGeom prst="rect">
            <a:avLst/>
          </a:prstGeom>
        </p:spPr>
      </p:pic>
    </p:spTree>
    <p:extLst>
      <p:ext uri="{BB962C8B-B14F-4D97-AF65-F5344CB8AC3E}">
        <p14:creationId xmlns:p14="http://schemas.microsoft.com/office/powerpoint/2010/main" val="324193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6632F5D-1019-1395-E8E2-D0294AFF69B8}"/>
              </a:ext>
            </a:extLst>
          </p:cNvPr>
          <p:cNvSpPr>
            <a:spLocks noGrp="1"/>
          </p:cNvSpPr>
          <p:nvPr>
            <p:ph type="title"/>
          </p:nvPr>
        </p:nvSpPr>
        <p:spPr>
          <a:xfrm>
            <a:off x="2713220" y="116032"/>
            <a:ext cx="4407108" cy="806450"/>
          </a:xfrm>
          <a:solidFill>
            <a:schemeClr val="bg1">
              <a:lumMod val="85000"/>
            </a:schemeClr>
          </a:solidFill>
        </p:spPr>
        <p:txBody>
          <a:bodyPr/>
          <a:lstStyle/>
          <a:p>
            <a:pPr algn="ctr"/>
            <a:r>
              <a:rPr lang="en-US" sz="3600" dirty="0"/>
              <a:t>Core Statement</a:t>
            </a:r>
          </a:p>
        </p:txBody>
      </p:sp>
      <p:sp>
        <p:nvSpPr>
          <p:cNvPr id="7" name="Content Placeholder 3">
            <a:extLst>
              <a:ext uri="{FF2B5EF4-FFF2-40B4-BE49-F238E27FC236}">
                <a16:creationId xmlns:a16="http://schemas.microsoft.com/office/drawing/2014/main" id="{68EDB2FB-3B0B-0637-6721-EA0C91E1286F}"/>
              </a:ext>
            </a:extLst>
          </p:cNvPr>
          <p:cNvSpPr txBox="1">
            <a:spLocks/>
          </p:cNvSpPr>
          <p:nvPr/>
        </p:nvSpPr>
        <p:spPr>
          <a:xfrm>
            <a:off x="2539124" y="1477117"/>
            <a:ext cx="6071017" cy="2127153"/>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For this project, I am developing a comprehensive onboarding plan and program to facilitate the onboarding/orientation of new RN leaders over a four-month period specifically targeting key leadership skills to develop confident and resilient leaders who desire continuous learning and longevity with the organization.</a:t>
            </a:r>
          </a:p>
          <a:p>
            <a:pPr marL="0" indent="0">
              <a:buFont typeface="Arial" panose="020B0604020202020204" pitchFamily="34" charset="0"/>
              <a:buNone/>
            </a:pPr>
            <a:endParaRPr lang="en-US" dirty="0"/>
          </a:p>
        </p:txBody>
      </p:sp>
      <p:pic>
        <p:nvPicPr>
          <p:cNvPr id="2" name="Picture 1" descr="A picture containing text, wooden, board&#10;&#10;Description automatically generated">
            <a:extLst>
              <a:ext uri="{FF2B5EF4-FFF2-40B4-BE49-F238E27FC236}">
                <a16:creationId xmlns:a16="http://schemas.microsoft.com/office/drawing/2014/main" id="{0B1E71C9-D1C8-9C5B-1E47-D56EF9C09D3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10141" y="3049635"/>
            <a:ext cx="3247868" cy="2735545"/>
          </a:xfrm>
          <a:prstGeom prst="rect">
            <a:avLst/>
          </a:prstGeom>
        </p:spPr>
      </p:pic>
      <p:sp>
        <p:nvSpPr>
          <p:cNvPr id="3" name="TextBox 2">
            <a:extLst>
              <a:ext uri="{FF2B5EF4-FFF2-40B4-BE49-F238E27FC236}">
                <a16:creationId xmlns:a16="http://schemas.microsoft.com/office/drawing/2014/main" id="{67B3A17C-CDB9-6B72-61C7-811B0CE55B5A}"/>
              </a:ext>
            </a:extLst>
          </p:cNvPr>
          <p:cNvSpPr txBox="1"/>
          <p:nvPr/>
        </p:nvSpPr>
        <p:spPr>
          <a:xfrm>
            <a:off x="9537983" y="5785180"/>
            <a:ext cx="1843709" cy="369332"/>
          </a:xfrm>
          <a:prstGeom prst="rect">
            <a:avLst/>
          </a:prstGeom>
          <a:noFill/>
        </p:spPr>
        <p:txBody>
          <a:bodyPr wrap="square" rtlCol="0">
            <a:spAutoFit/>
          </a:bodyPr>
          <a:lstStyle/>
          <a:p>
            <a:r>
              <a:rPr lang="en-US" sz="900" dirty="0">
                <a:hlinkClick r:id="rId3" tooltip="https://www.thebluediamondgallery.com/wooden-tile/g/goals.html"/>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1445118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4928319" y="269603"/>
            <a:ext cx="5620411" cy="470501"/>
          </a:xfrm>
        </p:spPr>
        <p:txBody>
          <a:bodyPr/>
          <a:lstStyle/>
          <a:p>
            <a:r>
              <a:rPr lang="en-US" sz="4000" dirty="0"/>
              <a:t>Background</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4928319" y="740104"/>
            <a:ext cx="6255823" cy="214065"/>
          </a:xfrm>
        </p:spPr>
        <p:txBody>
          <a:bodyPr/>
          <a:lstStyle/>
          <a:p>
            <a:r>
              <a:rPr lang="en-US" dirty="0"/>
              <a:t> </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3</a:t>
            </a:fld>
            <a:endParaRPr lang="en-US" dirty="0"/>
          </a:p>
        </p:txBody>
      </p:sp>
      <p:pic>
        <p:nvPicPr>
          <p:cNvPr id="1026" name="Picture 2">
            <a:extLst>
              <a:ext uri="{FF2B5EF4-FFF2-40B4-BE49-F238E27FC236}">
                <a16:creationId xmlns:a16="http://schemas.microsoft.com/office/drawing/2014/main" id="{73261B17-598B-335B-E6A5-3B288CA1ED8A}"/>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3087" r="23087"/>
          <a:stretch>
            <a:fillRect/>
          </a:stretch>
        </p:blipFill>
        <p:spPr bwMode="auto">
          <a:xfrm>
            <a:off x="4945225" y="950505"/>
            <a:ext cx="2691442" cy="28130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488EE3B-3734-B1EA-8902-258D09BDA5E6}"/>
              </a:ext>
            </a:extLst>
          </p:cNvPr>
          <p:cNvPicPr>
            <a:picLocks noChangeAspect="1"/>
          </p:cNvPicPr>
          <p:nvPr/>
        </p:nvPicPr>
        <p:blipFill>
          <a:blip r:embed="rId4"/>
          <a:stretch>
            <a:fillRect/>
          </a:stretch>
        </p:blipFill>
        <p:spPr>
          <a:xfrm>
            <a:off x="7749907" y="937019"/>
            <a:ext cx="4198059" cy="2798706"/>
          </a:xfrm>
          <a:prstGeom prst="rect">
            <a:avLst/>
          </a:prstGeom>
        </p:spPr>
      </p:pic>
      <p:pic>
        <p:nvPicPr>
          <p:cNvPr id="1028" name="Picture 4">
            <a:extLst>
              <a:ext uri="{FF2B5EF4-FFF2-40B4-BE49-F238E27FC236}">
                <a16:creationId xmlns:a16="http://schemas.microsoft.com/office/drawing/2014/main" id="{5D1D5744-0C51-C984-09C0-3EDA310308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4891"/>
            <a:ext cx="4664346" cy="27086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6DA6128-10DA-8BAC-4E19-A78A6AA6A4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2" y="2332705"/>
            <a:ext cx="3233511" cy="2156727"/>
          </a:xfrm>
          <a:prstGeom prst="rect">
            <a:avLst/>
          </a:prstGeom>
        </p:spPr>
      </p:pic>
      <p:pic>
        <p:nvPicPr>
          <p:cNvPr id="22" name="Picture 21">
            <a:extLst>
              <a:ext uri="{FF2B5EF4-FFF2-40B4-BE49-F238E27FC236}">
                <a16:creationId xmlns:a16="http://schemas.microsoft.com/office/drawing/2014/main" id="{58A3CF05-248F-369C-89F2-D40633FC9E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0543" y="4472979"/>
            <a:ext cx="2691442" cy="1794294"/>
          </a:xfrm>
          <a:prstGeom prst="rect">
            <a:avLst/>
          </a:prstGeom>
        </p:spPr>
      </p:pic>
      <p:pic>
        <p:nvPicPr>
          <p:cNvPr id="25" name="Picture 24" descr="A picture containing indoor, work-clothing&#10;&#10;Description automatically generated">
            <a:extLst>
              <a:ext uri="{FF2B5EF4-FFF2-40B4-BE49-F238E27FC236}">
                <a16:creationId xmlns:a16="http://schemas.microsoft.com/office/drawing/2014/main" id="{05E9A9AE-2A5D-6D04-D71C-73C6E6841187}"/>
              </a:ext>
            </a:extLst>
          </p:cNvPr>
          <p:cNvPicPr>
            <a:picLocks noChangeAspect="1"/>
          </p:cNvPicPr>
          <p:nvPr/>
        </p:nvPicPr>
        <p:blipFill>
          <a:blip r:embed="rId8"/>
          <a:stretch>
            <a:fillRect/>
          </a:stretch>
        </p:blipFill>
        <p:spPr>
          <a:xfrm rot="5400000">
            <a:off x="2866949" y="2524397"/>
            <a:ext cx="2156727" cy="1773344"/>
          </a:xfrm>
          <a:prstGeom prst="rect">
            <a:avLst/>
          </a:prstGeom>
        </p:spPr>
      </p:pic>
      <p:pic>
        <p:nvPicPr>
          <p:cNvPr id="28" name="Picture 27" descr="A person flying a kite&#10;&#10;Description automatically generated">
            <a:extLst>
              <a:ext uri="{FF2B5EF4-FFF2-40B4-BE49-F238E27FC236}">
                <a16:creationId xmlns:a16="http://schemas.microsoft.com/office/drawing/2014/main" id="{F3949379-400C-5BBC-A65A-1C46740D36A6}"/>
              </a:ext>
            </a:extLst>
          </p:cNvPr>
          <p:cNvPicPr>
            <a:picLocks noChangeAspect="1"/>
          </p:cNvPicPr>
          <p:nvPr/>
        </p:nvPicPr>
        <p:blipFill>
          <a:blip r:embed="rId9"/>
          <a:stretch>
            <a:fillRect/>
          </a:stretch>
        </p:blipFill>
        <p:spPr>
          <a:xfrm>
            <a:off x="0" y="4472979"/>
            <a:ext cx="2140543" cy="1605408"/>
          </a:xfrm>
          <a:prstGeom prst="rect">
            <a:avLst/>
          </a:prstGeom>
        </p:spPr>
      </p:pic>
      <p:pic>
        <p:nvPicPr>
          <p:cNvPr id="4" name="Picture 3" descr="A picture containing person, indoor&#10;&#10;Description automatically generated">
            <a:extLst>
              <a:ext uri="{FF2B5EF4-FFF2-40B4-BE49-F238E27FC236}">
                <a16:creationId xmlns:a16="http://schemas.microsoft.com/office/drawing/2014/main" id="{32786FE3-9F05-9917-A4EF-7991C14DED1E}"/>
              </a:ext>
            </a:extLst>
          </p:cNvPr>
          <p:cNvPicPr>
            <a:picLocks noChangeAspect="1"/>
          </p:cNvPicPr>
          <p:nvPr/>
        </p:nvPicPr>
        <p:blipFill>
          <a:blip r:embed="rId10"/>
          <a:stretch>
            <a:fillRect/>
          </a:stretch>
        </p:blipFill>
        <p:spPr>
          <a:xfrm rot="5400000">
            <a:off x="4609765" y="3973345"/>
            <a:ext cx="2012496" cy="1509372"/>
          </a:xfrm>
          <a:prstGeom prst="rect">
            <a:avLst/>
          </a:prstGeom>
        </p:spPr>
      </p:pic>
      <p:pic>
        <p:nvPicPr>
          <p:cNvPr id="5" name="Picture 4" descr="A picture containing person, indoor&#10;&#10;Description automatically generated">
            <a:extLst>
              <a:ext uri="{FF2B5EF4-FFF2-40B4-BE49-F238E27FC236}">
                <a16:creationId xmlns:a16="http://schemas.microsoft.com/office/drawing/2014/main" id="{52D6ED27-8E59-C9E7-639C-2BA9AB7643DA}"/>
              </a:ext>
            </a:extLst>
          </p:cNvPr>
          <p:cNvPicPr>
            <a:picLocks noChangeAspect="1"/>
          </p:cNvPicPr>
          <p:nvPr/>
        </p:nvPicPr>
        <p:blipFill>
          <a:blip r:embed="rId11"/>
          <a:stretch>
            <a:fillRect/>
          </a:stretch>
        </p:blipFill>
        <p:spPr>
          <a:xfrm rot="5400000">
            <a:off x="7066770" y="3984067"/>
            <a:ext cx="2143190" cy="1531205"/>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BEF7C923-24B1-ADF8-31D2-3D9561888F82}"/>
              </a:ext>
            </a:extLst>
          </p:cNvPr>
          <p:cNvPicPr>
            <a:picLocks noChangeAspect="1"/>
          </p:cNvPicPr>
          <p:nvPr/>
        </p:nvPicPr>
        <p:blipFill>
          <a:blip r:embed="rId12"/>
          <a:stretch>
            <a:fillRect/>
          </a:stretch>
        </p:blipFill>
        <p:spPr>
          <a:xfrm rot="5400000">
            <a:off x="5989709" y="4019114"/>
            <a:ext cx="2562037" cy="1891239"/>
          </a:xfrm>
          <a:prstGeom prst="rect">
            <a:avLst/>
          </a:prstGeom>
        </p:spPr>
      </p:pic>
      <p:pic>
        <p:nvPicPr>
          <p:cNvPr id="10" name="Picture 9">
            <a:extLst>
              <a:ext uri="{FF2B5EF4-FFF2-40B4-BE49-F238E27FC236}">
                <a16:creationId xmlns:a16="http://schemas.microsoft.com/office/drawing/2014/main" id="{A6D3166A-5DE4-3BE6-CCE8-0A5C57C48A7C}"/>
              </a:ext>
            </a:extLst>
          </p:cNvPr>
          <p:cNvPicPr>
            <a:picLocks noChangeAspect="1"/>
          </p:cNvPicPr>
          <p:nvPr/>
        </p:nvPicPr>
        <p:blipFill>
          <a:blip r:embed="rId13"/>
          <a:stretch>
            <a:fillRect/>
          </a:stretch>
        </p:blipFill>
        <p:spPr>
          <a:xfrm>
            <a:off x="9144271" y="4045725"/>
            <a:ext cx="3018616" cy="2757626"/>
          </a:xfrm>
          <a:prstGeom prst="rect">
            <a:avLst/>
          </a:prstGeom>
        </p:spPr>
      </p:pic>
      <p:pic>
        <p:nvPicPr>
          <p:cNvPr id="11" name="Picture 10">
            <a:extLst>
              <a:ext uri="{FF2B5EF4-FFF2-40B4-BE49-F238E27FC236}">
                <a16:creationId xmlns:a16="http://schemas.microsoft.com/office/drawing/2014/main" id="{9A746680-E980-1CD2-DF5F-2C28CC1E3153}"/>
              </a:ext>
            </a:extLst>
          </p:cNvPr>
          <p:cNvPicPr>
            <a:picLocks noChangeAspect="1"/>
          </p:cNvPicPr>
          <p:nvPr/>
        </p:nvPicPr>
        <p:blipFill>
          <a:blip r:embed="rId14"/>
          <a:stretch>
            <a:fillRect/>
          </a:stretch>
        </p:blipFill>
        <p:spPr>
          <a:xfrm>
            <a:off x="9127961" y="3059041"/>
            <a:ext cx="3018616" cy="1342903"/>
          </a:xfrm>
          <a:prstGeom prst="rect">
            <a:avLst/>
          </a:prstGeom>
        </p:spPr>
      </p:pic>
    </p:spTree>
    <p:extLst>
      <p:ext uri="{BB962C8B-B14F-4D97-AF65-F5344CB8AC3E}">
        <p14:creationId xmlns:p14="http://schemas.microsoft.com/office/powerpoint/2010/main" val="722098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7889" y="463862"/>
            <a:ext cx="6075381" cy="720361"/>
          </a:xfrm>
          <a:solidFill>
            <a:schemeClr val="bg1">
              <a:lumMod val="85000"/>
            </a:schemeClr>
          </a:solidFill>
        </p:spPr>
        <p:txBody>
          <a:bodyPr>
            <a:normAutofit fontScale="90000"/>
          </a:bodyPr>
          <a:lstStyle/>
          <a:p>
            <a:r>
              <a:rPr lang="en-US" dirty="0"/>
              <a:t> Project Benefits,  Purpose, and Objectives</a:t>
            </a:r>
          </a:p>
        </p:txBody>
      </p:sp>
      <p:sp>
        <p:nvSpPr>
          <p:cNvPr id="3" name="TextBox 2">
            <a:extLst>
              <a:ext uri="{FF2B5EF4-FFF2-40B4-BE49-F238E27FC236}">
                <a16:creationId xmlns:a16="http://schemas.microsoft.com/office/drawing/2014/main" id="{5AD6A8BA-5EC7-CC17-9196-1AF8CBBD9404}"/>
              </a:ext>
            </a:extLst>
          </p:cNvPr>
          <p:cNvSpPr txBox="1"/>
          <p:nvPr/>
        </p:nvSpPr>
        <p:spPr>
          <a:xfrm>
            <a:off x="4062334" y="1449782"/>
            <a:ext cx="7899817" cy="372409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This project will benefit new RN leaders and their teams by focusing on leader development and achievement of the needed skills to confidently lead high performing units in just a short timeframe of four months. </a:t>
            </a:r>
          </a:p>
          <a:p>
            <a:pPr marL="285750" indent="-285750">
              <a:spcAft>
                <a:spcPts val="1200"/>
              </a:spcAft>
              <a:buFont typeface="Arial" panose="020B0604020202020204" pitchFamily="34" charset="0"/>
              <a:buChar char="•"/>
            </a:pPr>
            <a:r>
              <a:rPr lang="en-US" dirty="0"/>
              <a:t>This project establishes a clear purpose, plan, and timeline for the new RN leader to successfully onboard in four months and achieve desired strategic initiative related goals.</a:t>
            </a:r>
          </a:p>
          <a:p>
            <a:pPr marL="285750" indent="-285750">
              <a:spcAft>
                <a:spcPts val="1200"/>
              </a:spcAft>
              <a:buFont typeface="Arial" panose="020B0604020202020204" pitchFamily="34" charset="0"/>
              <a:buChar char="•"/>
            </a:pPr>
            <a:r>
              <a:rPr lang="en-US" dirty="0"/>
              <a:t>Objectives include: the development of an onboarding plan along with  implementation of educational workshops and programs that support  professional development and growth of new RN leaders. Creation and use of specific resources, tools, and deliverables will support the new RN leaders in operationalizing and preparing their care teams for a smooth and successful new hospital opening in four months.</a:t>
            </a:r>
          </a:p>
        </p:txBody>
      </p:sp>
      <p:pic>
        <p:nvPicPr>
          <p:cNvPr id="4" name="Content Placeholder 10" descr="A picture containing text, accessory&#10;&#10;Description automatically generated">
            <a:extLst>
              <a:ext uri="{FF2B5EF4-FFF2-40B4-BE49-F238E27FC236}">
                <a16:creationId xmlns:a16="http://schemas.microsoft.com/office/drawing/2014/main" id="{1DC13A36-3CE8-92EC-C805-6EE267F7655C}"/>
              </a:ext>
            </a:extLst>
          </p:cNvPr>
          <p:cNvPicPr>
            <a:picLocks noGrp="1" noChangeAspect="1"/>
          </p:cNvPicPr>
          <p:nvPr>
            <p:ph sz="quarter" idx="10"/>
          </p:nvPr>
        </p:nvPicPr>
        <p:blipFill>
          <a:blip r:embed="rId2">
            <a:extLst>
              <a:ext uri="{837473B0-CC2E-450A-ABE3-18F120FF3D39}">
                <a1611:picAttrSrcUrl xmlns:a1611="http://schemas.microsoft.com/office/drawing/2016/11/main" r:id="rId3"/>
              </a:ext>
            </a:extLst>
          </a:blip>
          <a:stretch>
            <a:fillRect/>
          </a:stretch>
        </p:blipFill>
        <p:spPr>
          <a:xfrm>
            <a:off x="229849" y="754171"/>
            <a:ext cx="3727554" cy="1747291"/>
          </a:xfrm>
        </p:spPr>
      </p:pic>
      <p:sp>
        <p:nvSpPr>
          <p:cNvPr id="6" name="TextBox 5">
            <a:extLst>
              <a:ext uri="{FF2B5EF4-FFF2-40B4-BE49-F238E27FC236}">
                <a16:creationId xmlns:a16="http://schemas.microsoft.com/office/drawing/2014/main" id="{68FC66B9-AF93-2735-C962-BE361149E5E8}"/>
              </a:ext>
            </a:extLst>
          </p:cNvPr>
          <p:cNvSpPr txBox="1"/>
          <p:nvPr/>
        </p:nvSpPr>
        <p:spPr>
          <a:xfrm>
            <a:off x="1324001" y="6863097"/>
            <a:ext cx="4604518" cy="230832"/>
          </a:xfrm>
          <a:prstGeom prst="rect">
            <a:avLst/>
          </a:prstGeom>
          <a:noFill/>
        </p:spPr>
        <p:txBody>
          <a:bodyPr wrap="square" rtlCol="0">
            <a:spAutoFit/>
          </a:bodyPr>
          <a:lstStyle/>
          <a:p>
            <a:r>
              <a:rPr lang="en-US" sz="900">
                <a:hlinkClick r:id="rId3" tooltip="https://www.actuaries.digital/2015/06/04/project-management-skills-your-career/"/>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319157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006338" y="1554480"/>
            <a:ext cx="2613904" cy="4324193"/>
          </a:xfrm>
        </p:spPr>
        <p:txBody>
          <a:bodyPr/>
          <a:lstStyle/>
          <a:p>
            <a:pPr marL="297180" indent="-342900"/>
            <a:endParaRPr lang="en-US" dirty="0"/>
          </a:p>
          <a:p>
            <a:pPr marL="297180" indent="-342900"/>
            <a:endParaRPr lang="en-US" dirty="0"/>
          </a:p>
        </p:txBody>
      </p:sp>
      <p:sp>
        <p:nvSpPr>
          <p:cNvPr id="10" name="Title 1">
            <a:extLst>
              <a:ext uri="{FF2B5EF4-FFF2-40B4-BE49-F238E27FC236}">
                <a16:creationId xmlns:a16="http://schemas.microsoft.com/office/drawing/2014/main" id="{C687D3F4-49D7-ADBB-C229-E1F88D1EF29F}"/>
              </a:ext>
            </a:extLst>
          </p:cNvPr>
          <p:cNvSpPr txBox="1">
            <a:spLocks/>
          </p:cNvSpPr>
          <p:nvPr/>
        </p:nvSpPr>
        <p:spPr>
          <a:xfrm>
            <a:off x="6700603" y="584616"/>
            <a:ext cx="4422099" cy="630047"/>
          </a:xfrm>
          <a:prstGeom prst="rect">
            <a:avLst/>
          </a:prstGeom>
          <a:solidFill>
            <a:schemeClr val="bg1">
              <a:lumMod val="85000"/>
            </a:schemeClr>
          </a:solidFill>
        </p:spPr>
        <p:txBody>
          <a:bodyPr vert="horz" lIns="0" tIns="0" rIns="0" bIns="0" rtlCol="0" anchor="b">
            <a:norm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en-US" dirty="0"/>
              <a:t>Tasks/Activities</a:t>
            </a:r>
          </a:p>
        </p:txBody>
      </p:sp>
      <p:sp>
        <p:nvSpPr>
          <p:cNvPr id="23" name="TextBox 22">
            <a:extLst>
              <a:ext uri="{FF2B5EF4-FFF2-40B4-BE49-F238E27FC236}">
                <a16:creationId xmlns:a16="http://schemas.microsoft.com/office/drawing/2014/main" id="{21A29CC2-A9D9-32D1-89EB-E6F78F0C0331}"/>
              </a:ext>
            </a:extLst>
          </p:cNvPr>
          <p:cNvSpPr txBox="1"/>
          <p:nvPr/>
        </p:nvSpPr>
        <p:spPr>
          <a:xfrm>
            <a:off x="6591338" y="1636253"/>
            <a:ext cx="5178725" cy="5493812"/>
          </a:xfrm>
          <a:prstGeom prst="rect">
            <a:avLst/>
          </a:prstGeom>
          <a:noFill/>
        </p:spPr>
        <p:txBody>
          <a:bodyPr wrap="square" rtlCol="0">
            <a:spAutoFit/>
          </a:bodyPr>
          <a:lstStyle/>
          <a:p>
            <a:pPr marL="342900" indent="-342900">
              <a:spcAft>
                <a:spcPts val="600"/>
              </a:spcAft>
              <a:buAutoNum type="arabicParenR"/>
            </a:pPr>
            <a:r>
              <a:rPr lang="en-US" sz="2000" dirty="0"/>
              <a:t>Create Onboarding Comprehensive Plan</a:t>
            </a:r>
          </a:p>
          <a:p>
            <a:pPr marL="342900" indent="-342900">
              <a:spcAft>
                <a:spcPts val="600"/>
              </a:spcAft>
              <a:buAutoNum type="arabicParenR"/>
            </a:pPr>
            <a:r>
              <a:rPr lang="en-US" sz="2000" dirty="0"/>
              <a:t>Create RN Leadership Education Development Plan</a:t>
            </a:r>
          </a:p>
          <a:p>
            <a:pPr marL="342900" indent="-342900">
              <a:spcAft>
                <a:spcPts val="600"/>
              </a:spcAft>
              <a:buAutoNum type="arabicParenR"/>
            </a:pPr>
            <a:r>
              <a:rPr lang="en-US" sz="2000" dirty="0"/>
              <a:t>Develop Program for new RN leaders to Establish Departmental Initiatives and Goals Aligning With the Organization’s Strategic Plan</a:t>
            </a:r>
          </a:p>
          <a:p>
            <a:pPr marL="342900" indent="-342900">
              <a:spcAft>
                <a:spcPts val="600"/>
              </a:spcAft>
              <a:buAutoNum type="arabicParenR"/>
            </a:pPr>
            <a:r>
              <a:rPr lang="en-US" sz="2000" dirty="0"/>
              <a:t> Create a Team Alignment Program and Plan</a:t>
            </a:r>
          </a:p>
          <a:p>
            <a:pPr marL="342900" indent="-342900">
              <a:spcAft>
                <a:spcPts val="600"/>
              </a:spcAft>
              <a:buAutoNum type="arabicParenR"/>
            </a:pPr>
            <a:r>
              <a:rPr lang="en-US" sz="2000" dirty="0"/>
              <a:t>Develop Team Building Program </a:t>
            </a:r>
          </a:p>
          <a:p>
            <a:pPr marL="342900" indent="-342900">
              <a:spcAft>
                <a:spcPts val="600"/>
              </a:spcAft>
              <a:buAutoNum type="arabicParenR"/>
            </a:pPr>
            <a:r>
              <a:rPr lang="en-US" sz="2000" dirty="0"/>
              <a:t>Ongoing Professional  Growth and Development Program</a:t>
            </a:r>
          </a:p>
          <a:p>
            <a:pPr marL="342900" indent="-342900">
              <a:spcAft>
                <a:spcPts val="600"/>
              </a:spcAft>
              <a:buAutoNum type="arabicParenR"/>
            </a:pPr>
            <a:r>
              <a:rPr lang="en-US" sz="2000" dirty="0"/>
              <a:t>Aspiring Executive and CNO Leadership Program</a:t>
            </a:r>
          </a:p>
          <a:p>
            <a:endParaRPr lang="en-US" dirty="0"/>
          </a:p>
          <a:p>
            <a:endParaRPr lang="en-US" dirty="0"/>
          </a:p>
        </p:txBody>
      </p:sp>
      <p:pic>
        <p:nvPicPr>
          <p:cNvPr id="4" name="Picture Placeholder 8" descr="Handing touching mobile phone">
            <a:extLst>
              <a:ext uri="{FF2B5EF4-FFF2-40B4-BE49-F238E27FC236}">
                <a16:creationId xmlns:a16="http://schemas.microsoft.com/office/drawing/2014/main" id="{DD836784-D694-7E32-6AAF-2A1F2BA023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54742" y="584616"/>
            <a:ext cx="5675758" cy="5846164"/>
          </a:xfrm>
          <a:prstGeom prst="rect">
            <a:avLst/>
          </a:prstGeom>
        </p:spPr>
      </p:pic>
    </p:spTree>
    <p:extLst>
      <p:ext uri="{BB962C8B-B14F-4D97-AF65-F5344CB8AC3E}">
        <p14:creationId xmlns:p14="http://schemas.microsoft.com/office/powerpoint/2010/main" val="7832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74119"/>
            <a:ext cx="4856813" cy="600440"/>
          </a:xfrm>
          <a:solidFill>
            <a:schemeClr val="bg1">
              <a:lumMod val="85000"/>
            </a:schemeClr>
          </a:solidFill>
        </p:spPr>
        <p:txBody>
          <a:bodyPr/>
          <a:lstStyle/>
          <a:p>
            <a:r>
              <a:rPr lang="en-US" dirty="0"/>
              <a:t>Deliverables</a:t>
            </a:r>
          </a:p>
        </p:txBody>
      </p:sp>
      <p:sp>
        <p:nvSpPr>
          <p:cNvPr id="9" name="Content Placeholder 8">
            <a:extLst>
              <a:ext uri="{FF2B5EF4-FFF2-40B4-BE49-F238E27FC236}">
                <a16:creationId xmlns:a16="http://schemas.microsoft.com/office/drawing/2014/main" id="{73912765-5BA2-CD24-646A-76172327AD14}"/>
              </a:ext>
            </a:extLst>
          </p:cNvPr>
          <p:cNvSpPr>
            <a:spLocks noGrp="1"/>
          </p:cNvSpPr>
          <p:nvPr>
            <p:ph sz="quarter" idx="10"/>
          </p:nvPr>
        </p:nvSpPr>
        <p:spPr>
          <a:xfrm>
            <a:off x="2534657" y="674559"/>
            <a:ext cx="9203960" cy="5111646"/>
          </a:xfrm>
        </p:spPr>
        <p:txBody>
          <a:bodyPr/>
          <a:lstStyle/>
          <a:p>
            <a:pPr>
              <a:spcBef>
                <a:spcPts val="600"/>
              </a:spcBef>
            </a:pPr>
            <a:r>
              <a:rPr lang="en-US" sz="1900" dirty="0">
                <a:solidFill>
                  <a:schemeClr val="tx1"/>
                </a:solidFill>
              </a:rPr>
              <a:t>A comprehensive onboarding plan.</a:t>
            </a:r>
          </a:p>
          <a:p>
            <a:pPr>
              <a:spcBef>
                <a:spcPts val="600"/>
              </a:spcBef>
            </a:pPr>
            <a:r>
              <a:rPr lang="en-US" sz="1900" dirty="0">
                <a:solidFill>
                  <a:schemeClr val="tx1"/>
                </a:solidFill>
              </a:rPr>
              <a:t>Excel sheet outlining all plan deliverables</a:t>
            </a:r>
          </a:p>
          <a:p>
            <a:pPr>
              <a:spcBef>
                <a:spcPts val="600"/>
              </a:spcBef>
            </a:pPr>
            <a:r>
              <a:rPr lang="en-US" sz="1900" dirty="0">
                <a:solidFill>
                  <a:schemeClr val="tx1"/>
                </a:solidFill>
              </a:rPr>
              <a:t>Content and materials for RN Leadership Education Development 1-2 hour workshops for three-day education event</a:t>
            </a:r>
          </a:p>
          <a:p>
            <a:pPr>
              <a:spcBef>
                <a:spcPts val="600"/>
              </a:spcBef>
            </a:pPr>
            <a:r>
              <a:rPr lang="en-US" sz="1900" dirty="0">
                <a:solidFill>
                  <a:schemeClr val="tx1"/>
                </a:solidFill>
              </a:rPr>
              <a:t>Document containing organizationally aligned coaching criteria and process for executive leadership coaching</a:t>
            </a:r>
          </a:p>
          <a:p>
            <a:pPr>
              <a:spcBef>
                <a:spcPts val="600"/>
              </a:spcBef>
            </a:pPr>
            <a:r>
              <a:rPr lang="en-US" sz="1900" dirty="0">
                <a:solidFill>
                  <a:schemeClr val="tx1"/>
                </a:solidFill>
              </a:rPr>
              <a:t>Mentorship program guide updated with mentor and mentee interaction suggestions and feedback tools for biweekly check ins</a:t>
            </a:r>
          </a:p>
          <a:p>
            <a:pPr>
              <a:spcBef>
                <a:spcPts val="600"/>
              </a:spcBef>
            </a:pPr>
            <a:r>
              <a:rPr lang="en-US" sz="1900" dirty="0">
                <a:solidFill>
                  <a:schemeClr val="tx1"/>
                </a:solidFill>
              </a:rPr>
              <a:t>Reality-Based Leadership school and tools</a:t>
            </a:r>
          </a:p>
          <a:p>
            <a:pPr>
              <a:spcBef>
                <a:spcPts val="600"/>
              </a:spcBef>
            </a:pPr>
            <a:r>
              <a:rPr lang="en-US" sz="1900" dirty="0">
                <a:solidFill>
                  <a:schemeClr val="tx1"/>
                </a:solidFill>
              </a:rPr>
              <a:t>Tipsheet for increasing emotional intelligence</a:t>
            </a:r>
          </a:p>
          <a:p>
            <a:pPr>
              <a:spcBef>
                <a:spcPts val="600"/>
              </a:spcBef>
            </a:pPr>
            <a:r>
              <a:rPr lang="en-US" sz="1900" dirty="0">
                <a:solidFill>
                  <a:schemeClr val="tx1"/>
                </a:solidFill>
              </a:rPr>
              <a:t>Crucial conversations: reframing questions tip sheet</a:t>
            </a:r>
          </a:p>
          <a:p>
            <a:pPr>
              <a:spcBef>
                <a:spcPts val="600"/>
              </a:spcBef>
            </a:pPr>
            <a:r>
              <a:rPr lang="en-US" sz="1900" dirty="0">
                <a:solidFill>
                  <a:schemeClr val="tx1"/>
                </a:solidFill>
              </a:rPr>
              <a:t>Upskill Workshops for existing managers and executive leaders</a:t>
            </a:r>
          </a:p>
          <a:p>
            <a:pPr>
              <a:spcBef>
                <a:spcPts val="600"/>
              </a:spcBef>
            </a:pPr>
            <a:r>
              <a:rPr lang="en-US" sz="1900" dirty="0">
                <a:solidFill>
                  <a:schemeClr val="tx1"/>
                </a:solidFill>
              </a:rPr>
              <a:t>Monthly Dashboard reports for department goals, Performance Improvement tracking, quality strategic initiatives dashboard</a:t>
            </a:r>
          </a:p>
          <a:p>
            <a:pPr>
              <a:spcBef>
                <a:spcPts val="600"/>
              </a:spcBef>
            </a:pPr>
            <a:r>
              <a:rPr lang="en-US" sz="1900" dirty="0">
                <a:solidFill>
                  <a:schemeClr val="tx1"/>
                </a:solidFill>
              </a:rPr>
              <a:t>Community event and team building opportunity calendar</a:t>
            </a:r>
          </a:p>
          <a:p>
            <a:pPr>
              <a:spcBef>
                <a:spcPts val="600"/>
              </a:spcBef>
            </a:pPr>
            <a:r>
              <a:rPr lang="en-US" sz="1900" dirty="0">
                <a:solidFill>
                  <a:schemeClr val="tx1"/>
                </a:solidFill>
              </a:rPr>
              <a:t>New leader weekly evaluation tool: activities/next week action items</a:t>
            </a:r>
          </a:p>
          <a:p>
            <a:pPr>
              <a:spcBef>
                <a:spcPts val="600"/>
              </a:spcBef>
            </a:pPr>
            <a:r>
              <a:rPr lang="en-US" sz="1900" dirty="0">
                <a:solidFill>
                  <a:schemeClr val="tx1"/>
                </a:solidFill>
              </a:rPr>
              <a:t>Leadership Links Assignments for peer discussion</a:t>
            </a:r>
          </a:p>
          <a:p>
            <a:pPr>
              <a:spcBef>
                <a:spcPts val="600"/>
              </a:spcBef>
            </a:pPr>
            <a:endParaRPr lang="en-US" sz="2000" dirty="0">
              <a:solidFill>
                <a:schemeClr val="tx1"/>
              </a:solidFill>
            </a:endParaRPr>
          </a:p>
          <a:p>
            <a:endParaRPr lang="en-US" dirty="0">
              <a:solidFill>
                <a:schemeClr val="tx1"/>
              </a:solidFill>
            </a:endParaRPr>
          </a:p>
        </p:txBody>
      </p:sp>
      <p:sp>
        <p:nvSpPr>
          <p:cNvPr id="10" name="TextBox 9">
            <a:extLst>
              <a:ext uri="{FF2B5EF4-FFF2-40B4-BE49-F238E27FC236}">
                <a16:creationId xmlns:a16="http://schemas.microsoft.com/office/drawing/2014/main" id="{9BD7916D-DACE-C161-6C09-DD5161DA3085}"/>
              </a:ext>
            </a:extLst>
          </p:cNvPr>
          <p:cNvSpPr txBox="1"/>
          <p:nvPr/>
        </p:nvSpPr>
        <p:spPr>
          <a:xfrm>
            <a:off x="215394" y="3320129"/>
            <a:ext cx="2319264" cy="2560935"/>
          </a:xfrm>
          <a:prstGeom prst="rect">
            <a:avLst/>
          </a:prstGeom>
          <a:solidFill>
            <a:schemeClr val="accent3"/>
          </a:solidFill>
          <a:ln>
            <a:solidFill>
              <a:schemeClr val="accent2"/>
            </a:solidFill>
          </a:ln>
        </p:spPr>
        <p:txBody>
          <a:bodyPr wrap="square" rtlCol="0">
            <a:spAutoFit/>
          </a:bodyPr>
          <a:lstStyle/>
          <a:p>
            <a:endParaRPr lang="en-US" dirty="0"/>
          </a:p>
        </p:txBody>
      </p:sp>
      <p:pic>
        <p:nvPicPr>
          <p:cNvPr id="11" name="Content Placeholder 4" descr="Diagram&#10;&#10;Description automatically generated">
            <a:extLst>
              <a:ext uri="{FF2B5EF4-FFF2-40B4-BE49-F238E27FC236}">
                <a16:creationId xmlns:a16="http://schemas.microsoft.com/office/drawing/2014/main" id="{72900555-E1D2-A25F-642F-16952629331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87975" y="3772947"/>
            <a:ext cx="1974101" cy="1651683"/>
          </a:xfrm>
          <a:prstGeom prst="rect">
            <a:avLst/>
          </a:prstGeom>
        </p:spPr>
      </p:pic>
      <p:sp>
        <p:nvSpPr>
          <p:cNvPr id="12" name="TextBox 11">
            <a:extLst>
              <a:ext uri="{FF2B5EF4-FFF2-40B4-BE49-F238E27FC236}">
                <a16:creationId xmlns:a16="http://schemas.microsoft.com/office/drawing/2014/main" id="{BACA6090-41BB-1859-9D0D-4FCA622E4179}"/>
              </a:ext>
            </a:extLst>
          </p:cNvPr>
          <p:cNvSpPr txBox="1"/>
          <p:nvPr/>
        </p:nvSpPr>
        <p:spPr>
          <a:xfrm>
            <a:off x="453383" y="6619878"/>
            <a:ext cx="1572691" cy="507831"/>
          </a:xfrm>
          <a:prstGeom prst="rect">
            <a:avLst/>
          </a:prstGeom>
          <a:noFill/>
        </p:spPr>
        <p:txBody>
          <a:bodyPr wrap="square" rtlCol="0">
            <a:spAutoFit/>
          </a:bodyPr>
          <a:lstStyle/>
          <a:p>
            <a:r>
              <a:rPr lang="en-US" sz="900" dirty="0">
                <a:hlinkClick r:id="rId4" tooltip="http://blogs.salford.ac.uk/business-school/running-successful-family-business/"/>
              </a:rPr>
              <a:t>This Photo</a:t>
            </a:r>
            <a:r>
              <a:rPr lang="en-US" sz="900" dirty="0"/>
              <a:t> by Unknown Author is licensed under </a:t>
            </a:r>
            <a:r>
              <a:rPr lang="en-US" sz="900" dirty="0">
                <a:hlinkClick r:id="rId5" tooltip="https://creativecommons.org/licenses/by/3.0/"/>
              </a:rPr>
              <a:t>CC BY</a:t>
            </a:r>
            <a:endParaRPr lang="en-US" sz="900" dirty="0"/>
          </a:p>
        </p:txBody>
      </p:sp>
    </p:spTree>
    <p:extLst>
      <p:ext uri="{BB962C8B-B14F-4D97-AF65-F5344CB8AC3E}">
        <p14:creationId xmlns:p14="http://schemas.microsoft.com/office/powerpoint/2010/main" val="3696049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C4B6130-2338-5D87-A4C3-7D12DCD9B2CF}"/>
              </a:ext>
            </a:extLst>
          </p:cNvPr>
          <p:cNvSpPr txBox="1">
            <a:spLocks/>
          </p:cNvSpPr>
          <p:nvPr/>
        </p:nvSpPr>
        <p:spPr>
          <a:xfrm>
            <a:off x="6235909" y="399476"/>
            <a:ext cx="4208607" cy="618514"/>
          </a:xfrm>
          <a:prstGeom prst="rect">
            <a:avLst/>
          </a:prstGeom>
          <a:solidFill>
            <a:schemeClr val="bg1">
              <a:lumMod val="85000"/>
            </a:schemeClr>
          </a:solidFill>
        </p:spPr>
        <p:txBody>
          <a:bodyPr vert="horz" lIns="0" tIns="0" rIns="0" bIns="0" rtlCol="0" anchor="b">
            <a:norm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en-US" dirty="0"/>
              <a:t> Timeline</a:t>
            </a:r>
            <a:endParaRPr lang="en-US" sz="2800" dirty="0"/>
          </a:p>
        </p:txBody>
      </p:sp>
      <p:sp>
        <p:nvSpPr>
          <p:cNvPr id="15" name="TextBox 14">
            <a:extLst>
              <a:ext uri="{FF2B5EF4-FFF2-40B4-BE49-F238E27FC236}">
                <a16:creationId xmlns:a16="http://schemas.microsoft.com/office/drawing/2014/main" id="{BA21A806-E6A8-B2BD-1170-295578858998}"/>
              </a:ext>
            </a:extLst>
          </p:cNvPr>
          <p:cNvSpPr txBox="1"/>
          <p:nvPr/>
        </p:nvSpPr>
        <p:spPr>
          <a:xfrm>
            <a:off x="6096001" y="1244184"/>
            <a:ext cx="5761612" cy="1938992"/>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dirty="0"/>
              <a:t>Four months to complete successful onboarding and orientation of the new RN Leaders</a:t>
            </a:r>
          </a:p>
          <a:p>
            <a:pPr marL="342900" indent="-342900">
              <a:spcAft>
                <a:spcPts val="1200"/>
              </a:spcAft>
              <a:buFont typeface="Arial" panose="020B0604020202020204" pitchFamily="34" charset="0"/>
              <a:buChar char="•"/>
            </a:pPr>
            <a:r>
              <a:rPr lang="en-US" sz="2000" dirty="0"/>
              <a:t>Crystal Lake Hospital opens Late July/Early August 2023</a:t>
            </a:r>
          </a:p>
          <a:p>
            <a:pPr marL="342900" indent="-342900">
              <a:buFont typeface="Arial" panose="020B0604020202020204" pitchFamily="34" charset="0"/>
              <a:buChar char="•"/>
            </a:pPr>
            <a:endParaRPr lang="en-US" sz="2000" dirty="0"/>
          </a:p>
        </p:txBody>
      </p:sp>
      <p:graphicFrame>
        <p:nvGraphicFramePr>
          <p:cNvPr id="24" name="Diagram 23">
            <a:extLst>
              <a:ext uri="{FF2B5EF4-FFF2-40B4-BE49-F238E27FC236}">
                <a16:creationId xmlns:a16="http://schemas.microsoft.com/office/drawing/2014/main" id="{07FD2B3A-8EE5-A3ED-7B9F-59510DFCBAC1}"/>
              </a:ext>
            </a:extLst>
          </p:cNvPr>
          <p:cNvGraphicFramePr/>
          <p:nvPr>
            <p:extLst>
              <p:ext uri="{D42A27DB-BD31-4B8C-83A1-F6EECF244321}">
                <p14:modId xmlns:p14="http://schemas.microsoft.com/office/powerpoint/2010/main" val="3303464541"/>
              </p:ext>
            </p:extLst>
          </p:nvPr>
        </p:nvGraphicFramePr>
        <p:xfrm>
          <a:off x="-689548" y="2408157"/>
          <a:ext cx="10054772" cy="4449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3169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842" y="68640"/>
            <a:ext cx="6929092" cy="807604"/>
          </a:xfrm>
          <a:solidFill>
            <a:schemeClr val="bg1">
              <a:lumMod val="85000"/>
            </a:schemeClr>
          </a:solidFill>
        </p:spPr>
        <p:txBody>
          <a:bodyPr/>
          <a:lstStyle/>
          <a:p>
            <a:r>
              <a:rPr lang="en-US" dirty="0"/>
              <a:t>Stakeholders and Buy-In</a:t>
            </a:r>
          </a:p>
        </p:txBody>
      </p:sp>
      <p:sp>
        <p:nvSpPr>
          <p:cNvPr id="7" name="Content Placeholder 6"/>
          <p:cNvSpPr>
            <a:spLocks noGrp="1"/>
          </p:cNvSpPr>
          <p:nvPr>
            <p:ph sz="quarter" idx="10"/>
          </p:nvPr>
        </p:nvSpPr>
        <p:spPr>
          <a:xfrm>
            <a:off x="4053039" y="937782"/>
            <a:ext cx="7939092" cy="3883704"/>
          </a:xfrm>
        </p:spPr>
        <p:txBody>
          <a:bodyPr/>
          <a:lstStyle/>
          <a:p>
            <a:pPr>
              <a:spcBef>
                <a:spcPts val="600"/>
              </a:spcBef>
            </a:pPr>
            <a:r>
              <a:rPr lang="en-US" sz="1800" dirty="0">
                <a:solidFill>
                  <a:schemeClr val="tx1"/>
                </a:solidFill>
              </a:rPr>
              <a:t>New RN Leaders</a:t>
            </a:r>
          </a:p>
          <a:p>
            <a:pPr>
              <a:spcBef>
                <a:spcPts val="600"/>
              </a:spcBef>
            </a:pPr>
            <a:r>
              <a:rPr lang="en-US" sz="1800" dirty="0">
                <a:solidFill>
                  <a:schemeClr val="tx1"/>
                </a:solidFill>
              </a:rPr>
              <a:t>Patients</a:t>
            </a:r>
          </a:p>
          <a:p>
            <a:pPr>
              <a:spcBef>
                <a:spcPts val="600"/>
              </a:spcBef>
            </a:pPr>
            <a:r>
              <a:rPr lang="en-US" sz="1800" dirty="0">
                <a:solidFill>
                  <a:schemeClr val="tx1"/>
                </a:solidFill>
              </a:rPr>
              <a:t>Executive VPS</a:t>
            </a:r>
          </a:p>
          <a:p>
            <a:pPr>
              <a:spcBef>
                <a:spcPts val="600"/>
              </a:spcBef>
            </a:pPr>
            <a:r>
              <a:rPr lang="en-US" sz="1800" dirty="0">
                <a:solidFill>
                  <a:schemeClr val="tx1"/>
                </a:solidFill>
              </a:rPr>
              <a:t>RN Educators</a:t>
            </a:r>
          </a:p>
          <a:p>
            <a:pPr>
              <a:spcBef>
                <a:spcPts val="600"/>
              </a:spcBef>
            </a:pPr>
            <a:r>
              <a:rPr lang="en-US" sz="1800" dirty="0">
                <a:solidFill>
                  <a:schemeClr val="tx1"/>
                </a:solidFill>
              </a:rPr>
              <a:t>Nurse Managers</a:t>
            </a:r>
          </a:p>
          <a:p>
            <a:pPr>
              <a:spcBef>
                <a:spcPts val="600"/>
              </a:spcBef>
            </a:pPr>
            <a:r>
              <a:rPr lang="en-US" sz="1800" dirty="0">
                <a:solidFill>
                  <a:schemeClr val="tx1"/>
                </a:solidFill>
              </a:rPr>
              <a:t>CNOs</a:t>
            </a:r>
          </a:p>
          <a:p>
            <a:pPr>
              <a:spcBef>
                <a:spcPts val="600"/>
              </a:spcBef>
            </a:pPr>
            <a:r>
              <a:rPr lang="en-US" sz="1800" dirty="0">
                <a:solidFill>
                  <a:schemeClr val="tx1"/>
                </a:solidFill>
              </a:rPr>
              <a:t>Human Resources and Program Development Department</a:t>
            </a:r>
          </a:p>
          <a:p>
            <a:pPr>
              <a:spcBef>
                <a:spcPts val="600"/>
              </a:spcBef>
            </a:pPr>
            <a:r>
              <a:rPr lang="en-US" sz="1800" dirty="0">
                <a:solidFill>
                  <a:schemeClr val="tx1"/>
                </a:solidFill>
              </a:rPr>
              <a:t>Contractors for the Build</a:t>
            </a:r>
          </a:p>
          <a:p>
            <a:pPr>
              <a:spcBef>
                <a:spcPts val="600"/>
              </a:spcBef>
            </a:pPr>
            <a:r>
              <a:rPr lang="en-US" sz="1800" dirty="0">
                <a:solidFill>
                  <a:schemeClr val="tx1"/>
                </a:solidFill>
              </a:rPr>
              <a:t>Facilities</a:t>
            </a:r>
          </a:p>
          <a:p>
            <a:pPr>
              <a:spcBef>
                <a:spcPts val="600"/>
              </a:spcBef>
            </a:pPr>
            <a:r>
              <a:rPr lang="en-US" sz="1800" dirty="0">
                <a:solidFill>
                  <a:schemeClr val="tx1"/>
                </a:solidFill>
              </a:rPr>
              <a:t>Biomedical</a:t>
            </a:r>
          </a:p>
          <a:p>
            <a:pPr>
              <a:spcBef>
                <a:spcPts val="600"/>
              </a:spcBef>
            </a:pPr>
            <a:r>
              <a:rPr lang="en-US" sz="1800" dirty="0">
                <a:solidFill>
                  <a:schemeClr val="tx1"/>
                </a:solidFill>
              </a:rPr>
              <a:t>Finance</a:t>
            </a:r>
          </a:p>
          <a:p>
            <a:pPr>
              <a:spcBef>
                <a:spcPts val="600"/>
              </a:spcBef>
            </a:pPr>
            <a:r>
              <a:rPr lang="en-US" sz="1800" dirty="0">
                <a:solidFill>
                  <a:schemeClr val="tx1"/>
                </a:solidFill>
              </a:rPr>
              <a:t>RN unit teams</a:t>
            </a:r>
          </a:p>
          <a:p>
            <a:pPr>
              <a:spcBef>
                <a:spcPts val="600"/>
              </a:spcBef>
            </a:pPr>
            <a:r>
              <a:rPr lang="en-US" sz="1800" dirty="0">
                <a:solidFill>
                  <a:schemeClr val="tx1"/>
                </a:solidFill>
              </a:rPr>
              <a:t>Physicians</a:t>
            </a:r>
          </a:p>
          <a:p>
            <a:pPr marL="0" indent="0">
              <a:spcBef>
                <a:spcPts val="600"/>
              </a:spcBef>
              <a:buNone/>
            </a:pPr>
            <a:endParaRPr lang="en-US" sz="1800" dirty="0">
              <a:solidFill>
                <a:schemeClr val="tx1"/>
              </a:solidFill>
            </a:endParaRPr>
          </a:p>
          <a:p>
            <a:endParaRPr lang="en-US" sz="18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1486"/>
            <a:ext cx="2394136" cy="20536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69" y="1905907"/>
            <a:ext cx="2284640" cy="1523093"/>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82FC50DF-582C-F009-04E8-20624B28EFF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99869" y="6673"/>
            <a:ext cx="2825958" cy="1882088"/>
          </a:xfrm>
          <a:prstGeom prst="rect">
            <a:avLst/>
          </a:prstGeom>
        </p:spPr>
      </p:pic>
      <p:sp>
        <p:nvSpPr>
          <p:cNvPr id="9" name="TextBox 8">
            <a:extLst>
              <a:ext uri="{FF2B5EF4-FFF2-40B4-BE49-F238E27FC236}">
                <a16:creationId xmlns:a16="http://schemas.microsoft.com/office/drawing/2014/main" id="{E8A54C83-DF5E-5AD1-16A2-FC3D2799B6B4}"/>
              </a:ext>
            </a:extLst>
          </p:cNvPr>
          <p:cNvSpPr txBox="1"/>
          <p:nvPr/>
        </p:nvSpPr>
        <p:spPr>
          <a:xfrm>
            <a:off x="4017482" y="6936684"/>
            <a:ext cx="2825958" cy="369332"/>
          </a:xfrm>
          <a:prstGeom prst="rect">
            <a:avLst/>
          </a:prstGeom>
          <a:noFill/>
        </p:spPr>
        <p:txBody>
          <a:bodyPr wrap="square" rtlCol="0">
            <a:spAutoFit/>
          </a:bodyPr>
          <a:lstStyle/>
          <a:p>
            <a:r>
              <a:rPr lang="en-US" sz="900">
                <a:hlinkClick r:id="rId6" tooltip="https://www.flickr.com/photos/internationaltransportforum/42533180082/"/>
              </a:rPr>
              <a:t>This Photo</a:t>
            </a:r>
            <a:r>
              <a:rPr lang="en-US" sz="900"/>
              <a:t> by Unknown Author is licensed under </a:t>
            </a:r>
            <a:r>
              <a:rPr lang="en-US" sz="900">
                <a:hlinkClick r:id="rId7" tooltip="https://creativecommons.org/licenses/by-nc-nd/3.0/"/>
              </a:rPr>
              <a:t>CC BY-NC-ND</a:t>
            </a:r>
            <a:endParaRPr lang="en-US" sz="900"/>
          </a:p>
        </p:txBody>
      </p:sp>
    </p:spTree>
    <p:extLst>
      <p:ext uri="{BB962C8B-B14F-4D97-AF65-F5344CB8AC3E}">
        <p14:creationId xmlns:p14="http://schemas.microsoft.com/office/powerpoint/2010/main" val="669906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578" y="1355560"/>
            <a:ext cx="5101964" cy="3736426"/>
          </a:xfrm>
          <a:solidFill>
            <a:schemeClr val="bg1"/>
          </a:solidFill>
        </p:spPr>
        <p:txBody>
          <a:bodyPr>
            <a:noAutofit/>
          </a:bodyPr>
          <a:lstStyle/>
          <a:p>
            <a:pPr>
              <a:lnSpc>
                <a:spcPct val="150000"/>
              </a:lnSpc>
            </a:pPr>
            <a:r>
              <a:rPr lang="en-US" sz="2000" dirty="0">
                <a:solidFill>
                  <a:schemeClr val="tx1"/>
                </a:solidFill>
                <a:latin typeface="+mn-lt"/>
              </a:rPr>
              <a:t>-</a:t>
            </a:r>
            <a:r>
              <a:rPr lang="en-US" sz="2400" dirty="0">
                <a:solidFill>
                  <a:schemeClr val="tx1"/>
                </a:solidFill>
                <a:latin typeface="+mn-lt"/>
              </a:rPr>
              <a:t>Team Building Activities</a:t>
            </a:r>
            <a:br>
              <a:rPr lang="en-US" sz="2400" dirty="0">
                <a:solidFill>
                  <a:schemeClr val="tx1"/>
                </a:solidFill>
                <a:latin typeface="+mn-lt"/>
              </a:rPr>
            </a:br>
            <a:r>
              <a:rPr lang="en-US" sz="2400" dirty="0">
                <a:solidFill>
                  <a:schemeClr val="tx1"/>
                </a:solidFill>
                <a:latin typeface="+mn-lt"/>
              </a:rPr>
              <a:t>-Continuous Learning Opportunities </a:t>
            </a:r>
            <a:br>
              <a:rPr lang="en-US" sz="2400" dirty="0">
                <a:solidFill>
                  <a:schemeClr val="tx1"/>
                </a:solidFill>
                <a:latin typeface="+mn-lt"/>
              </a:rPr>
            </a:br>
            <a:r>
              <a:rPr lang="en-US" sz="2400" dirty="0">
                <a:solidFill>
                  <a:schemeClr val="tx1"/>
                </a:solidFill>
                <a:latin typeface="+mn-lt"/>
              </a:rPr>
              <a:t>-Supporting Professional Growth </a:t>
            </a:r>
            <a:br>
              <a:rPr lang="en-US" sz="2400" dirty="0">
                <a:solidFill>
                  <a:schemeClr val="tx1"/>
                </a:solidFill>
                <a:latin typeface="+mn-lt"/>
              </a:rPr>
            </a:br>
            <a:r>
              <a:rPr lang="en-US" sz="2400" dirty="0">
                <a:solidFill>
                  <a:schemeClr val="tx1"/>
                </a:solidFill>
                <a:latin typeface="+mn-lt"/>
              </a:rPr>
              <a:t> -Provide Merit Credits and Succession Opportunities</a:t>
            </a:r>
            <a:br>
              <a:rPr lang="en-US" sz="2400" dirty="0">
                <a:solidFill>
                  <a:schemeClr val="tx1"/>
                </a:solidFill>
                <a:latin typeface="+mn-lt"/>
              </a:rPr>
            </a:br>
            <a:r>
              <a:rPr lang="en-US" sz="2400" dirty="0">
                <a:solidFill>
                  <a:schemeClr val="tx1"/>
                </a:solidFill>
                <a:latin typeface="+mn-lt"/>
              </a:rPr>
              <a:t>= Successful Onboarding, Orientation and Retention of New RN Leaders!!!!!</a:t>
            </a:r>
          </a:p>
        </p:txBody>
      </p:sp>
      <p:pic>
        <p:nvPicPr>
          <p:cNvPr id="5" name="Content Placeholder 4" descr="A picture containing text, sign&#10;&#10;Description automatically generated">
            <a:extLst>
              <a:ext uri="{FF2B5EF4-FFF2-40B4-BE49-F238E27FC236}">
                <a16:creationId xmlns:a16="http://schemas.microsoft.com/office/drawing/2014/main" id="{6C4C1625-20AE-9DA9-E6B0-677BFF264AA7}"/>
              </a:ext>
            </a:extLst>
          </p:cNvPr>
          <p:cNvPicPr>
            <a:picLocks noGrp="1" noChangeAspect="1"/>
          </p:cNvPicPr>
          <p:nvPr>
            <p:ph sz="quarter" idx="10"/>
          </p:nvPr>
        </p:nvPicPr>
        <p:blipFill>
          <a:blip r:embed="rId3"/>
          <a:stretch>
            <a:fillRect/>
          </a:stretch>
        </p:blipFill>
        <p:spPr>
          <a:xfrm>
            <a:off x="218448" y="345226"/>
            <a:ext cx="3048000" cy="2286000"/>
          </a:xfrm>
        </p:spPr>
      </p:pic>
      <p:pic>
        <p:nvPicPr>
          <p:cNvPr id="8" name="Picture 7" descr="A picture containing person, clothes&#10;&#10;Description automatically generated">
            <a:extLst>
              <a:ext uri="{FF2B5EF4-FFF2-40B4-BE49-F238E27FC236}">
                <a16:creationId xmlns:a16="http://schemas.microsoft.com/office/drawing/2014/main" id="{14E638CF-E4A6-30B7-81D1-A57CB53A5DA9}"/>
              </a:ext>
            </a:extLst>
          </p:cNvPr>
          <p:cNvPicPr>
            <a:picLocks noChangeAspect="1"/>
          </p:cNvPicPr>
          <p:nvPr/>
        </p:nvPicPr>
        <p:blipFill>
          <a:blip r:embed="rId4"/>
          <a:stretch>
            <a:fillRect/>
          </a:stretch>
        </p:blipFill>
        <p:spPr>
          <a:xfrm rot="5400000">
            <a:off x="-807" y="2757001"/>
            <a:ext cx="2658374" cy="2286000"/>
          </a:xfrm>
          <a:prstGeom prst="rect">
            <a:avLst/>
          </a:prstGeom>
        </p:spPr>
      </p:pic>
      <p:pic>
        <p:nvPicPr>
          <p:cNvPr id="13" name="Picture 12" descr="A picture containing indoor, ceiling, wall, person&#10;&#10;Description automatically generated">
            <a:extLst>
              <a:ext uri="{FF2B5EF4-FFF2-40B4-BE49-F238E27FC236}">
                <a16:creationId xmlns:a16="http://schemas.microsoft.com/office/drawing/2014/main" id="{4763E119-4238-6FB3-4BA7-F1234C3F5AD6}"/>
              </a:ext>
            </a:extLst>
          </p:cNvPr>
          <p:cNvPicPr>
            <a:picLocks noChangeAspect="1"/>
          </p:cNvPicPr>
          <p:nvPr/>
        </p:nvPicPr>
        <p:blipFill>
          <a:blip r:embed="rId5"/>
          <a:stretch>
            <a:fillRect/>
          </a:stretch>
        </p:blipFill>
        <p:spPr>
          <a:xfrm>
            <a:off x="631024" y="4572000"/>
            <a:ext cx="3048000" cy="2286000"/>
          </a:xfrm>
          <a:prstGeom prst="rect">
            <a:avLst/>
          </a:prstGeom>
        </p:spPr>
      </p:pic>
      <p:pic>
        <p:nvPicPr>
          <p:cNvPr id="18" name="Picture 17" descr="A picture containing person, outdoor, group, people&#10;&#10;Description automatically generated">
            <a:extLst>
              <a:ext uri="{FF2B5EF4-FFF2-40B4-BE49-F238E27FC236}">
                <a16:creationId xmlns:a16="http://schemas.microsoft.com/office/drawing/2014/main" id="{EC76EF03-BA10-7080-E53C-23BAC8C3E235}"/>
              </a:ext>
            </a:extLst>
          </p:cNvPr>
          <p:cNvPicPr>
            <a:picLocks noChangeAspect="1"/>
          </p:cNvPicPr>
          <p:nvPr/>
        </p:nvPicPr>
        <p:blipFill>
          <a:blip r:embed="rId6"/>
          <a:stretch>
            <a:fillRect/>
          </a:stretch>
        </p:blipFill>
        <p:spPr>
          <a:xfrm>
            <a:off x="2651512" y="2757001"/>
            <a:ext cx="3048000" cy="2286000"/>
          </a:xfrm>
          <a:prstGeom prst="rect">
            <a:avLst/>
          </a:prstGeom>
        </p:spPr>
      </p:pic>
      <p:pic>
        <p:nvPicPr>
          <p:cNvPr id="20" name="Picture 19" descr="A picture containing text, person, outdoor, people&#10;&#10;Description automatically generated">
            <a:extLst>
              <a:ext uri="{FF2B5EF4-FFF2-40B4-BE49-F238E27FC236}">
                <a16:creationId xmlns:a16="http://schemas.microsoft.com/office/drawing/2014/main" id="{EDCDA3FE-52B7-9C18-9057-9F9FB7C50822}"/>
              </a:ext>
            </a:extLst>
          </p:cNvPr>
          <p:cNvPicPr>
            <a:picLocks noChangeAspect="1"/>
          </p:cNvPicPr>
          <p:nvPr/>
        </p:nvPicPr>
        <p:blipFill>
          <a:blip r:embed="rId7"/>
          <a:stretch>
            <a:fillRect/>
          </a:stretch>
        </p:blipFill>
        <p:spPr>
          <a:xfrm>
            <a:off x="3234250" y="1079646"/>
            <a:ext cx="2068773" cy="1551580"/>
          </a:xfrm>
          <a:prstGeom prst="rect">
            <a:avLst/>
          </a:prstGeom>
        </p:spPr>
      </p:pic>
      <p:sp>
        <p:nvSpPr>
          <p:cNvPr id="3" name="TextBox 2">
            <a:extLst>
              <a:ext uri="{FF2B5EF4-FFF2-40B4-BE49-F238E27FC236}">
                <a16:creationId xmlns:a16="http://schemas.microsoft.com/office/drawing/2014/main" id="{29A7CF28-B980-EE7F-23E1-8516D2CCC617}"/>
              </a:ext>
            </a:extLst>
          </p:cNvPr>
          <p:cNvSpPr txBox="1"/>
          <p:nvPr/>
        </p:nvSpPr>
        <p:spPr>
          <a:xfrm>
            <a:off x="5699512" y="247254"/>
            <a:ext cx="6492488" cy="646331"/>
          </a:xfrm>
          <a:prstGeom prst="rect">
            <a:avLst/>
          </a:prstGeom>
          <a:solidFill>
            <a:schemeClr val="bg1">
              <a:lumMod val="85000"/>
            </a:schemeClr>
          </a:solidFill>
        </p:spPr>
        <p:txBody>
          <a:bodyPr wrap="square" rtlCol="0">
            <a:spAutoFit/>
          </a:bodyPr>
          <a:lstStyle/>
          <a:p>
            <a:r>
              <a:rPr lang="en-US" sz="3600" b="1" dirty="0"/>
              <a:t>Retention Strategies</a:t>
            </a:r>
          </a:p>
        </p:txBody>
      </p:sp>
      <p:sp>
        <p:nvSpPr>
          <p:cNvPr id="4" name="Left Brace 3">
            <a:extLst>
              <a:ext uri="{FF2B5EF4-FFF2-40B4-BE49-F238E27FC236}">
                <a16:creationId xmlns:a16="http://schemas.microsoft.com/office/drawing/2014/main" id="{50455310-B0FC-64B0-3F4D-2606AE56BAB1}"/>
              </a:ext>
            </a:extLst>
          </p:cNvPr>
          <p:cNvSpPr/>
          <p:nvPr/>
        </p:nvSpPr>
        <p:spPr>
          <a:xfrm>
            <a:off x="6559066" y="2757001"/>
            <a:ext cx="88871"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43472095"/>
      </p:ext>
    </p:extLst>
  </p:cSld>
  <p:clrMapOvr>
    <a:masterClrMapping/>
  </p:clrMapOvr>
</p:sld>
</file>

<file path=ppt/theme/theme1.xml><?xml version="1.0" encoding="utf-8"?>
<a:theme xmlns:a="http://schemas.openxmlformats.org/drawingml/2006/main" name="Office Them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2EDB5DD7-8DCC-4069-9EB3-5D0981866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E15EA0-2F38-456B-B156-038699A5D17F}">
  <ds:schemaRefs>
    <ds:schemaRef ds:uri="http://schemas.microsoft.com/sharepoint/v3/contenttype/forms"/>
  </ds:schemaRefs>
</ds:datastoreItem>
</file>

<file path=customXml/itemProps3.xml><?xml version="1.0" encoding="utf-8"?>
<ds:datastoreItem xmlns:ds="http://schemas.openxmlformats.org/officeDocument/2006/customXml" ds:itemID="{BF90D0D0-7C1D-47FF-A2F0-9937AA567A3D}">
  <ds:schemaRef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16c05727-aa75-4e4a-9b5f-8a80a1165891"/>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Bright business presentation</Template>
  <TotalTime>2792</TotalTime>
  <Words>1281</Words>
  <Application>Microsoft Office PowerPoint</Application>
  <PresentationFormat>Widescreen</PresentationFormat>
  <Paragraphs>113</Paragraphs>
  <Slides>13</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Candara</vt:lpstr>
      <vt:lpstr>Cooper Black</vt:lpstr>
      <vt:lpstr>Corbel</vt:lpstr>
      <vt:lpstr>Times New Roman</vt:lpstr>
      <vt:lpstr>Office Theme</vt:lpstr>
      <vt:lpstr>T-minus Four  Months Until  Crystal Lake Hospital Opening: Onboarding  and Retention of  New  RN Leaders</vt:lpstr>
      <vt:lpstr>Core Statement</vt:lpstr>
      <vt:lpstr>Background</vt:lpstr>
      <vt:lpstr> Project Benefits,  Purpose, and Objectives</vt:lpstr>
      <vt:lpstr>PowerPoint Presentation</vt:lpstr>
      <vt:lpstr>Deliverables</vt:lpstr>
      <vt:lpstr>PowerPoint Presentation</vt:lpstr>
      <vt:lpstr>Stakeholders and Buy-In</vt:lpstr>
      <vt:lpstr>-Team Building Activities -Continuous Learning Opportunities  -Supporting Professional Growth   -Provide Merit Credits and Succession Opportunities = Successful Onboarding, Orientation and Retention of New RN Leaders!!!!!</vt:lpstr>
      <vt:lpstr>Success/Outcomes to Date</vt:lpstr>
      <vt:lpstr>Barriers</vt:lpstr>
      <vt:lpstr>Next Steps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T-minus Four  Months Till New Hospital Opens: Onboarding  and Retention of  New Leaders</dc:title>
  <dc:creator>Kendra Rishling</dc:creator>
  <cp:lastModifiedBy>Kathy Fauble</cp:lastModifiedBy>
  <cp:revision>4</cp:revision>
  <dcterms:created xsi:type="dcterms:W3CDTF">2023-04-15T22:32:16Z</dcterms:created>
  <dcterms:modified xsi:type="dcterms:W3CDTF">2023-04-25T12:56:03Z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