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79" r:id="rId6"/>
    <p:sldId id="276" r:id="rId7"/>
    <p:sldId id="258" r:id="rId8"/>
    <p:sldId id="277" r:id="rId9"/>
    <p:sldId id="257" r:id="rId10"/>
    <p:sldId id="259" r:id="rId11"/>
    <p:sldId id="261" r:id="rId12"/>
    <p:sldId id="260" r:id="rId13"/>
    <p:sldId id="264" r:id="rId14"/>
    <p:sldId id="278"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18"/>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05/8/layout/hList7" loCatId="list" qsTypeId="urn:microsoft.com/office/officeart/2005/8/quickstyle/simple1" qsCatId="simple" csTypeId="urn:microsoft.com/office/officeart/2005/8/colors/colorful1" csCatId="colorful" phldr="1"/>
      <dgm:spPr/>
      <dgm:t>
        <a:bodyPr/>
        <a:lstStyle/>
        <a:p>
          <a:endParaRPr lang="en-US"/>
        </a:p>
      </dgm:t>
    </dgm:pt>
    <dgm:pt modelId="{73D947E0-108F-4D20-A71E-3CF329F97212}">
      <dgm:prSet phldr="0"/>
      <dgm:spPr>
        <a:solidFill>
          <a:schemeClr val="accent1"/>
        </a:solidFill>
        <a:ln>
          <a:noFill/>
        </a:ln>
      </dgm:spPr>
      <dgm:t>
        <a:bodyPr/>
        <a:lstStyle/>
        <a:p>
          <a:pPr marL="0" algn="ctr" rtl="0">
            <a:buNone/>
          </a:pPr>
          <a:r>
            <a:rPr lang="en-US" sz="2000" dirty="0">
              <a:latin typeface="Tenorite" pitchFamily="2" charset="0"/>
            </a:rPr>
            <a:t>Public Drive</a:t>
          </a:r>
        </a:p>
      </dgm:t>
    </dgm:pt>
    <dgm:pt modelId="{9D249532-A24D-4D8F-848A-9F42F2E486C9}" type="parTrans" cxnId="{A0077D09-C12C-46D0-8DF7-194B6911362A}">
      <dgm:prSet/>
      <dgm:spPr/>
      <dgm:t>
        <a:bodyPr/>
        <a:lstStyle/>
        <a:p>
          <a:endParaRPr lang="en-US">
            <a:latin typeface="Tenorite" pitchFamily="2" charset="0"/>
          </a:endParaRPr>
        </a:p>
      </dgm:t>
    </dgm:pt>
    <dgm:pt modelId="{AE813459-65AB-4FA9-B717-330DDA6DFA4E}" type="sibTrans" cxnId="{A0077D09-C12C-46D0-8DF7-194B6911362A}">
      <dgm:prSet/>
      <dgm:spPr/>
      <dgm:t>
        <a:bodyPr/>
        <a:lstStyle/>
        <a:p>
          <a:endParaRPr lang="en-US">
            <a:latin typeface="Tenorite" pitchFamily="2" charset="0"/>
          </a:endParaRPr>
        </a:p>
      </dgm:t>
    </dgm:pt>
    <dgm:pt modelId="{B1AFA1AF-0FF8-45B3-A6D0-0E255A2F637D}">
      <dgm:prSet phldr="0"/>
      <dgm:spPr>
        <a:solidFill>
          <a:schemeClr val="accent1"/>
        </a:solidFill>
        <a:ln>
          <a:noFill/>
        </a:ln>
      </dgm:spPr>
      <dgm:t>
        <a:bodyPr/>
        <a:lstStyle/>
        <a:p>
          <a:pPr marL="0" algn="ctr">
            <a:buNone/>
          </a:pPr>
          <a:r>
            <a:rPr lang="en-US" sz="2000" dirty="0">
              <a:latin typeface="Tenorite" pitchFamily="2" charset="0"/>
            </a:rPr>
            <a:t>Forms</a:t>
          </a:r>
        </a:p>
      </dgm:t>
    </dgm:pt>
    <dgm:pt modelId="{10C68AF5-481C-45AA-A216-8BBBB04515B9}" type="parTrans" cxnId="{F28D7702-2FC3-49BD-BB13-C989E5EE622A}">
      <dgm:prSet/>
      <dgm:spPr/>
      <dgm:t>
        <a:bodyPr/>
        <a:lstStyle/>
        <a:p>
          <a:endParaRPr lang="en-US">
            <a:latin typeface="Tenorite" pitchFamily="2" charset="0"/>
          </a:endParaRPr>
        </a:p>
      </dgm:t>
    </dgm:pt>
    <dgm:pt modelId="{88649F7A-400B-4056-965D-C9AC0B3AD942}" type="sibTrans" cxnId="{F28D7702-2FC3-49BD-BB13-C989E5EE622A}">
      <dgm:prSet/>
      <dgm:spPr/>
      <dgm:t>
        <a:bodyPr/>
        <a:lstStyle/>
        <a:p>
          <a:endParaRPr lang="en-US">
            <a:latin typeface="Tenorite" pitchFamily="2" charset="0"/>
          </a:endParaRPr>
        </a:p>
      </dgm:t>
    </dgm:pt>
    <dgm:pt modelId="{E9682B4F-0217-4B50-923E-C104AA24290F}">
      <dgm:prSet phldr="0"/>
      <dgm:spPr>
        <a:solidFill>
          <a:schemeClr val="accent1"/>
        </a:solidFill>
        <a:ln>
          <a:noFill/>
        </a:ln>
      </dgm:spPr>
      <dgm:t>
        <a:bodyPr/>
        <a:lstStyle/>
        <a:p>
          <a:pPr marL="0" algn="ctr">
            <a:buNone/>
          </a:pPr>
          <a:r>
            <a:rPr lang="en-US" sz="2000" dirty="0">
              <a:latin typeface="Tenorite" pitchFamily="2" charset="0"/>
            </a:rPr>
            <a:t>HR</a:t>
          </a:r>
        </a:p>
      </dgm:t>
    </dgm:pt>
    <dgm:pt modelId="{E0F6C4AF-9BBB-4698-91D7-F9AE3EACBD5D}" type="parTrans" cxnId="{6C23D0C9-74B2-4C8B-AB2F-A03B3B0EBE56}">
      <dgm:prSet/>
      <dgm:spPr/>
      <dgm:t>
        <a:bodyPr/>
        <a:lstStyle/>
        <a:p>
          <a:endParaRPr lang="en-US">
            <a:latin typeface="Tenorite" pitchFamily="2" charset="0"/>
          </a:endParaRPr>
        </a:p>
      </dgm:t>
    </dgm:pt>
    <dgm:pt modelId="{B8632E42-D7EB-4C31-877E-6F1B2801851A}" type="sibTrans" cxnId="{6C23D0C9-74B2-4C8B-AB2F-A03B3B0EBE56}">
      <dgm:prSet/>
      <dgm:spPr/>
      <dgm:t>
        <a:bodyPr/>
        <a:lstStyle/>
        <a:p>
          <a:endParaRPr lang="en-US">
            <a:latin typeface="Tenorite" pitchFamily="2" charset="0"/>
          </a:endParaRPr>
        </a:p>
      </dgm:t>
    </dgm:pt>
    <dgm:pt modelId="{4F85505A-81B6-4FDA-A144-900B71DAD946}">
      <dgm:prSet phldr="0"/>
      <dgm:spPr>
        <a:solidFill>
          <a:schemeClr val="accent1"/>
        </a:solidFill>
        <a:ln>
          <a:noFill/>
        </a:ln>
      </dgm:spPr>
      <dgm:t>
        <a:bodyPr/>
        <a:lstStyle/>
        <a:p>
          <a:pPr marL="0" algn="ctr">
            <a:buNone/>
          </a:pPr>
          <a:r>
            <a:rPr lang="en-US" sz="2000" dirty="0">
              <a:latin typeface="Tenorite" pitchFamily="2" charset="0"/>
            </a:rPr>
            <a:t>Orientation Checklists</a:t>
          </a:r>
        </a:p>
      </dgm:t>
    </dgm:pt>
    <dgm:pt modelId="{D9A96E25-7BBE-4DDD-8DDE-B4970D4340A8}" type="parTrans" cxnId="{2D633B56-E147-4EFC-B9EE-6C0413F329B0}">
      <dgm:prSet/>
      <dgm:spPr/>
      <dgm:t>
        <a:bodyPr/>
        <a:lstStyle/>
        <a:p>
          <a:endParaRPr lang="en-US">
            <a:latin typeface="Tenorite" pitchFamily="2" charset="0"/>
          </a:endParaRPr>
        </a:p>
      </dgm:t>
    </dgm:pt>
    <dgm:pt modelId="{68F74A88-49DC-44B1-BC0D-220A7B97601C}" type="sibTrans" cxnId="{2D633B56-E147-4EFC-B9EE-6C0413F329B0}">
      <dgm:prSet/>
      <dgm:spPr/>
      <dgm:t>
        <a:bodyPr/>
        <a:lstStyle/>
        <a:p>
          <a:endParaRPr lang="en-US">
            <a:latin typeface="Tenorite" pitchFamily="2" charset="0"/>
          </a:endParaRPr>
        </a:p>
      </dgm:t>
    </dgm:pt>
    <dgm:pt modelId="{A34AE8AA-FDF7-FA40-BADC-6B62C2B1DE88}" type="pres">
      <dgm:prSet presAssocID="{0DD8915E-DC14-41D6-9BB5-F49E1C265163}" presName="Name0" presStyleCnt="0">
        <dgm:presLayoutVars>
          <dgm:dir/>
          <dgm:resizeHandles val="exact"/>
        </dgm:presLayoutVars>
      </dgm:prSet>
      <dgm:spPr/>
    </dgm:pt>
    <dgm:pt modelId="{2107607C-A87A-3347-81F6-106C527DBD58}" type="pres">
      <dgm:prSet presAssocID="{0DD8915E-DC14-41D6-9BB5-F49E1C265163}" presName="fgShape" presStyleLbl="fgShp" presStyleIdx="0" presStyleCnt="1" custLinFactNeighborX="140" custLinFactNeighborY="-19001"/>
      <dgm:spPr>
        <a:solidFill>
          <a:schemeClr val="accent2">
            <a:tint val="40000"/>
            <a:hueOff val="0"/>
            <a:satOff val="0"/>
            <a:lumOff val="0"/>
            <a:alpha val="0"/>
          </a:schemeClr>
        </a:solidFill>
        <a:ln>
          <a:noFill/>
        </a:ln>
      </dgm:spPr>
    </dgm:pt>
    <dgm:pt modelId="{0955960D-7F7D-E54C-8843-B1DBEEBFB364}" type="pres">
      <dgm:prSet presAssocID="{0DD8915E-DC14-41D6-9BB5-F49E1C265163}" presName="linComp" presStyleCnt="0"/>
      <dgm:spPr/>
    </dgm:pt>
    <dgm:pt modelId="{81155D12-3CC8-3D49-B0F3-3C84AC48510A}" type="pres">
      <dgm:prSet presAssocID="{73D947E0-108F-4D20-A71E-3CF329F97212}" presName="compNode" presStyleCnt="0"/>
      <dgm:spPr/>
    </dgm:pt>
    <dgm:pt modelId="{8F8B275D-8553-0846-A316-484B7B291C97}" type="pres">
      <dgm:prSet presAssocID="{73D947E0-108F-4D20-A71E-3CF329F97212}" presName="bkgdShape" presStyleLbl="node1" presStyleIdx="0" presStyleCnt="4" custLinFactNeighborX="-757"/>
      <dgm:spPr>
        <a:prstGeom prst="rect">
          <a:avLst/>
        </a:prstGeom>
      </dgm:spPr>
    </dgm:pt>
    <dgm:pt modelId="{7DA281F5-0265-2048-A63A-727E19796F79}" type="pres">
      <dgm:prSet presAssocID="{73D947E0-108F-4D20-A71E-3CF329F97212}" presName="nodeTx" presStyleLbl="node1" presStyleIdx="0" presStyleCnt="4">
        <dgm:presLayoutVars>
          <dgm:bulletEnabled val="1"/>
        </dgm:presLayoutVars>
      </dgm:prSet>
      <dgm:spPr/>
    </dgm:pt>
    <dgm:pt modelId="{79A13FEB-C61A-0346-824D-E0457CC5B4C9}" type="pres">
      <dgm:prSet presAssocID="{73D947E0-108F-4D20-A71E-3CF329F97212}" presName="invisiNode" presStyleLbl="node1" presStyleIdx="0" presStyleCnt="4"/>
      <dgm:spPr/>
    </dgm:pt>
    <dgm:pt modelId="{A126BA88-D0F9-AF4A-A7BA-0638E32B45F8}" type="pres">
      <dgm:prSet presAssocID="{73D947E0-108F-4D20-A71E-3CF329F97212}" presName="imagNode" presStyleLbl="fgImgPlace1" presStyleIdx="0" presStyleCnt="4" custScaleX="63106" custScaleY="63106"/>
      <dgm:spPr>
        <a:solidFill>
          <a:schemeClr val="accent1">
            <a:lumMod val="60000"/>
            <a:lumOff val="40000"/>
          </a:schemeClr>
        </a:solidFill>
        <a:ln>
          <a:noFill/>
        </a:ln>
      </dgm:spPr>
    </dgm:pt>
    <dgm:pt modelId="{DF3C77F5-32F3-5845-BEE2-529229516397}" type="pres">
      <dgm:prSet presAssocID="{AE813459-65AB-4FA9-B717-330DDA6DFA4E}" presName="sibTrans" presStyleLbl="sibTrans2D1" presStyleIdx="0" presStyleCnt="0"/>
      <dgm:spPr/>
    </dgm:pt>
    <dgm:pt modelId="{16FC6348-B601-E348-A50F-7576C3DDD207}" type="pres">
      <dgm:prSet presAssocID="{B1AFA1AF-0FF8-45B3-A6D0-0E255A2F637D}" presName="compNode" presStyleCnt="0"/>
      <dgm:spPr/>
    </dgm:pt>
    <dgm:pt modelId="{4DFF6703-D32F-9E47-96B8-A304C47CCB78}" type="pres">
      <dgm:prSet presAssocID="{B1AFA1AF-0FF8-45B3-A6D0-0E255A2F637D}" presName="bkgdShape" presStyleLbl="node1" presStyleIdx="1" presStyleCnt="4" custLinFactNeighborX="-129"/>
      <dgm:spPr>
        <a:prstGeom prst="rect">
          <a:avLst/>
        </a:prstGeom>
      </dgm:spPr>
    </dgm:pt>
    <dgm:pt modelId="{BA2077AD-A827-784F-87A6-E8E29A836D84}" type="pres">
      <dgm:prSet presAssocID="{B1AFA1AF-0FF8-45B3-A6D0-0E255A2F637D}" presName="nodeTx" presStyleLbl="node1" presStyleIdx="1" presStyleCnt="4">
        <dgm:presLayoutVars>
          <dgm:bulletEnabled val="1"/>
        </dgm:presLayoutVars>
      </dgm:prSet>
      <dgm:spPr/>
    </dgm:pt>
    <dgm:pt modelId="{47276A48-75DE-FE4F-B4C6-8B77CF2957C3}" type="pres">
      <dgm:prSet presAssocID="{B1AFA1AF-0FF8-45B3-A6D0-0E255A2F637D}" presName="invisiNode" presStyleLbl="node1" presStyleIdx="1" presStyleCnt="4"/>
      <dgm:spPr/>
    </dgm:pt>
    <dgm:pt modelId="{EFEB790C-BD5C-F54D-9993-F81422A8AD8E}" type="pres">
      <dgm:prSet presAssocID="{B1AFA1AF-0FF8-45B3-A6D0-0E255A2F637D}" presName="imagNode" presStyleLbl="fgImgPlace1" presStyleIdx="1" presStyleCnt="4" custScaleX="63106" custScaleY="63106"/>
      <dgm:spPr>
        <a:solidFill>
          <a:schemeClr val="accent1">
            <a:lumMod val="60000"/>
            <a:lumOff val="40000"/>
          </a:schemeClr>
        </a:solidFill>
        <a:ln>
          <a:noFill/>
        </a:ln>
      </dgm:spPr>
    </dgm:pt>
    <dgm:pt modelId="{56C7F139-002F-DF46-BB7F-23A563E7CE98}" type="pres">
      <dgm:prSet presAssocID="{88649F7A-400B-4056-965D-C9AC0B3AD942}" presName="sibTrans" presStyleLbl="sibTrans2D1" presStyleIdx="0" presStyleCnt="0"/>
      <dgm:spPr/>
    </dgm:pt>
    <dgm:pt modelId="{91E3D51E-7AB8-6349-A1D0-02F993052AB3}" type="pres">
      <dgm:prSet presAssocID="{E9682B4F-0217-4B50-923E-C104AA24290F}" presName="compNode" presStyleCnt="0"/>
      <dgm:spPr/>
    </dgm:pt>
    <dgm:pt modelId="{434ABADC-97F5-A547-823D-7594A86D79D3}" type="pres">
      <dgm:prSet presAssocID="{E9682B4F-0217-4B50-923E-C104AA24290F}" presName="bkgdShape" presStyleLbl="node1" presStyleIdx="2" presStyleCnt="4" custLinFactNeighborX="182"/>
      <dgm:spPr>
        <a:prstGeom prst="rect">
          <a:avLst/>
        </a:prstGeom>
      </dgm:spPr>
    </dgm:pt>
    <dgm:pt modelId="{BC636E4B-34B9-8543-A308-00E0D1B0D2F9}" type="pres">
      <dgm:prSet presAssocID="{E9682B4F-0217-4B50-923E-C104AA24290F}" presName="nodeTx" presStyleLbl="node1" presStyleIdx="2" presStyleCnt="4">
        <dgm:presLayoutVars>
          <dgm:bulletEnabled val="1"/>
        </dgm:presLayoutVars>
      </dgm:prSet>
      <dgm:spPr/>
    </dgm:pt>
    <dgm:pt modelId="{073A77BB-E8BD-4B4C-BFA2-7B530A2B3199}" type="pres">
      <dgm:prSet presAssocID="{E9682B4F-0217-4B50-923E-C104AA24290F}" presName="invisiNode" presStyleLbl="node1" presStyleIdx="2" presStyleCnt="4"/>
      <dgm:spPr/>
    </dgm:pt>
    <dgm:pt modelId="{CC076D56-4BB0-7246-9039-788AB439DAF0}" type="pres">
      <dgm:prSet presAssocID="{E9682B4F-0217-4B50-923E-C104AA24290F}" presName="imagNode" presStyleLbl="fgImgPlace1" presStyleIdx="2" presStyleCnt="4" custScaleX="63106" custScaleY="63106"/>
      <dgm:spPr>
        <a:solidFill>
          <a:schemeClr val="accent1">
            <a:lumMod val="60000"/>
            <a:lumOff val="40000"/>
          </a:schemeClr>
        </a:solidFill>
        <a:ln>
          <a:noFill/>
        </a:ln>
      </dgm:spPr>
    </dgm:pt>
    <dgm:pt modelId="{9BFD88E3-0F90-7143-8807-6B030CF54283}" type="pres">
      <dgm:prSet presAssocID="{B8632E42-D7EB-4C31-877E-6F1B2801851A}" presName="sibTrans" presStyleLbl="sibTrans2D1" presStyleIdx="0" presStyleCnt="0"/>
      <dgm:spPr/>
    </dgm:pt>
    <dgm:pt modelId="{900296CF-6A25-E746-A345-792DBE36F92C}" type="pres">
      <dgm:prSet presAssocID="{4F85505A-81B6-4FDA-A144-900B71DAD946}" presName="compNode" presStyleCnt="0"/>
      <dgm:spPr/>
    </dgm:pt>
    <dgm:pt modelId="{028C9BA8-C3B3-F947-915F-EE2FD2FCA9A5}" type="pres">
      <dgm:prSet presAssocID="{4F85505A-81B6-4FDA-A144-900B71DAD946}" presName="bkgdShape" presStyleLbl="node1" presStyleIdx="3" presStyleCnt="4" custLinFactNeighborX="0"/>
      <dgm:spPr>
        <a:prstGeom prst="rect">
          <a:avLst/>
        </a:prstGeom>
      </dgm:spPr>
    </dgm:pt>
    <dgm:pt modelId="{9312E8E2-BBD1-104A-9F74-B0103AF69816}" type="pres">
      <dgm:prSet presAssocID="{4F85505A-81B6-4FDA-A144-900B71DAD946}" presName="nodeTx" presStyleLbl="node1" presStyleIdx="3" presStyleCnt="4">
        <dgm:presLayoutVars>
          <dgm:bulletEnabled val="1"/>
        </dgm:presLayoutVars>
      </dgm:prSet>
      <dgm:spPr/>
    </dgm:pt>
    <dgm:pt modelId="{A0D6F489-540A-D44E-B596-6A182486B777}" type="pres">
      <dgm:prSet presAssocID="{4F85505A-81B6-4FDA-A144-900B71DAD946}" presName="invisiNode" presStyleLbl="node1" presStyleIdx="3" presStyleCnt="4"/>
      <dgm:spPr/>
    </dgm:pt>
    <dgm:pt modelId="{FDF2BC93-305C-D94B-A6C2-ED9CE7F40C2F}" type="pres">
      <dgm:prSet presAssocID="{4F85505A-81B6-4FDA-A144-900B71DAD946}" presName="imagNode" presStyleLbl="fgImgPlace1" presStyleIdx="3" presStyleCnt="4" custScaleX="63106" custScaleY="63106"/>
      <dgm:spPr>
        <a:solidFill>
          <a:schemeClr val="accent1">
            <a:lumMod val="60000"/>
            <a:lumOff val="40000"/>
          </a:schemeClr>
        </a:solidFill>
        <a:ln>
          <a:noFill/>
        </a:ln>
      </dgm:spPr>
    </dgm:pt>
  </dgm:ptLst>
  <dgm:cxnLst>
    <dgm:cxn modelId="{F28D7702-2FC3-49BD-BB13-C989E5EE622A}" srcId="{0DD8915E-DC14-41D6-9BB5-F49E1C265163}" destId="{B1AFA1AF-0FF8-45B3-A6D0-0E255A2F637D}" srcOrd="1" destOrd="0" parTransId="{10C68AF5-481C-45AA-A216-8BBBB04515B9}" sibTransId="{88649F7A-400B-4056-965D-C9AC0B3AD942}"/>
    <dgm:cxn modelId="{A0077D09-C12C-46D0-8DF7-194B6911362A}" srcId="{0DD8915E-DC14-41D6-9BB5-F49E1C265163}" destId="{73D947E0-108F-4D20-A71E-3CF329F97212}" srcOrd="0" destOrd="0" parTransId="{9D249532-A24D-4D8F-848A-9F42F2E486C9}" sibTransId="{AE813459-65AB-4FA9-B717-330DDA6DFA4E}"/>
    <dgm:cxn modelId="{8994D20D-699B-6A45-8026-8CCE203E1BB5}" type="presOf" srcId="{73D947E0-108F-4D20-A71E-3CF329F97212}" destId="{7DA281F5-0265-2048-A63A-727E19796F79}" srcOrd="1" destOrd="0" presId="urn:microsoft.com/office/officeart/2005/8/layout/hList7"/>
    <dgm:cxn modelId="{71549A62-CAF4-BE45-851A-4CCE70CE64C3}" type="presOf" srcId="{4F85505A-81B6-4FDA-A144-900B71DAD946}" destId="{028C9BA8-C3B3-F947-915F-EE2FD2FCA9A5}" srcOrd="0" destOrd="0" presId="urn:microsoft.com/office/officeart/2005/8/layout/hList7"/>
    <dgm:cxn modelId="{5368DE64-FD22-024A-86AC-2607350C890A}" type="presOf" srcId="{AE813459-65AB-4FA9-B717-330DDA6DFA4E}" destId="{DF3C77F5-32F3-5845-BEE2-529229516397}" srcOrd="0" destOrd="0" presId="urn:microsoft.com/office/officeart/2005/8/layout/hList7"/>
    <dgm:cxn modelId="{0CDD0345-B9D9-564F-9C2A-594661BD7D44}" type="presOf" srcId="{73D947E0-108F-4D20-A71E-3CF329F97212}" destId="{8F8B275D-8553-0846-A316-484B7B291C97}" srcOrd="0" destOrd="0" presId="urn:microsoft.com/office/officeart/2005/8/layout/hList7"/>
    <dgm:cxn modelId="{80DC2967-0B8E-9442-A9E2-4F58C113FDCA}" type="presOf" srcId="{B1AFA1AF-0FF8-45B3-A6D0-0E255A2F637D}" destId="{4DFF6703-D32F-9E47-96B8-A304C47CCB78}" srcOrd="0" destOrd="0" presId="urn:microsoft.com/office/officeart/2005/8/layout/hList7"/>
    <dgm:cxn modelId="{D7846C52-051C-7E4A-8666-A7FC857AC117}" type="presOf" srcId="{4F85505A-81B6-4FDA-A144-900B71DAD946}" destId="{9312E8E2-BBD1-104A-9F74-B0103AF69816}" srcOrd="1" destOrd="0" presId="urn:microsoft.com/office/officeart/2005/8/layout/hList7"/>
    <dgm:cxn modelId="{2D633B56-E147-4EFC-B9EE-6C0413F329B0}" srcId="{0DD8915E-DC14-41D6-9BB5-F49E1C265163}" destId="{4F85505A-81B6-4FDA-A144-900B71DAD946}" srcOrd="3" destOrd="0" parTransId="{D9A96E25-7BBE-4DDD-8DDE-B4970D4340A8}" sibTransId="{68F74A88-49DC-44B1-BC0D-220A7B97601C}"/>
    <dgm:cxn modelId="{28690183-A8F8-5D4A-A0A0-F1EAC1F67584}" type="presOf" srcId="{E9682B4F-0217-4B50-923E-C104AA24290F}" destId="{BC636E4B-34B9-8543-A308-00E0D1B0D2F9}" srcOrd="1" destOrd="0" presId="urn:microsoft.com/office/officeart/2005/8/layout/hList7"/>
    <dgm:cxn modelId="{781B6FA0-0F00-0D41-8C2E-EA6A255C6967}" type="presOf" srcId="{0DD8915E-DC14-41D6-9BB5-F49E1C265163}" destId="{A34AE8AA-FDF7-FA40-BADC-6B62C2B1DE88}" srcOrd="0" destOrd="0" presId="urn:microsoft.com/office/officeart/2005/8/layout/hList7"/>
    <dgm:cxn modelId="{956B0EA6-B0CC-A04C-AAC4-2F46E14A46D0}" type="presOf" srcId="{E9682B4F-0217-4B50-923E-C104AA24290F}" destId="{434ABADC-97F5-A547-823D-7594A86D79D3}" srcOrd="0" destOrd="0" presId="urn:microsoft.com/office/officeart/2005/8/layout/hList7"/>
    <dgm:cxn modelId="{161425B1-9CC1-5A46-A6FE-66DDFF22F4E9}" type="presOf" srcId="{B1AFA1AF-0FF8-45B3-A6D0-0E255A2F637D}" destId="{BA2077AD-A827-784F-87A6-E8E29A836D84}" srcOrd="1" destOrd="0" presId="urn:microsoft.com/office/officeart/2005/8/layout/hList7"/>
    <dgm:cxn modelId="{6C23D0C9-74B2-4C8B-AB2F-A03B3B0EBE56}" srcId="{0DD8915E-DC14-41D6-9BB5-F49E1C265163}" destId="{E9682B4F-0217-4B50-923E-C104AA24290F}" srcOrd="2" destOrd="0" parTransId="{E0F6C4AF-9BBB-4698-91D7-F9AE3EACBD5D}" sibTransId="{B8632E42-D7EB-4C31-877E-6F1B2801851A}"/>
    <dgm:cxn modelId="{F1B56DD8-8FEA-344A-B6E7-D10401E3F2E3}" type="presOf" srcId="{B8632E42-D7EB-4C31-877E-6F1B2801851A}" destId="{9BFD88E3-0F90-7143-8807-6B030CF54283}" srcOrd="0" destOrd="0" presId="urn:microsoft.com/office/officeart/2005/8/layout/hList7"/>
    <dgm:cxn modelId="{7B012CF3-9916-9C42-A389-6EC30575190C}" type="presOf" srcId="{88649F7A-400B-4056-965D-C9AC0B3AD942}" destId="{56C7F139-002F-DF46-BB7F-23A563E7CE98}" srcOrd="0" destOrd="0" presId="urn:microsoft.com/office/officeart/2005/8/layout/hList7"/>
    <dgm:cxn modelId="{E225472C-E3EE-2149-B941-7817CA44471E}" type="presParOf" srcId="{A34AE8AA-FDF7-FA40-BADC-6B62C2B1DE88}" destId="{2107607C-A87A-3347-81F6-106C527DBD58}" srcOrd="0" destOrd="0" presId="urn:microsoft.com/office/officeart/2005/8/layout/hList7"/>
    <dgm:cxn modelId="{F943B65C-83A1-794F-8716-82D6E9B90BCD}" type="presParOf" srcId="{A34AE8AA-FDF7-FA40-BADC-6B62C2B1DE88}" destId="{0955960D-7F7D-E54C-8843-B1DBEEBFB364}" srcOrd="1" destOrd="0" presId="urn:microsoft.com/office/officeart/2005/8/layout/hList7"/>
    <dgm:cxn modelId="{001D4585-DEB8-A543-8A40-05E8ABC28C57}" type="presParOf" srcId="{0955960D-7F7D-E54C-8843-B1DBEEBFB364}" destId="{81155D12-3CC8-3D49-B0F3-3C84AC48510A}" srcOrd="0" destOrd="0" presId="urn:microsoft.com/office/officeart/2005/8/layout/hList7"/>
    <dgm:cxn modelId="{1580EBFB-09CE-F344-8C03-5CB3CBE5AC98}" type="presParOf" srcId="{81155D12-3CC8-3D49-B0F3-3C84AC48510A}" destId="{8F8B275D-8553-0846-A316-484B7B291C97}" srcOrd="0" destOrd="0" presId="urn:microsoft.com/office/officeart/2005/8/layout/hList7"/>
    <dgm:cxn modelId="{842F04B3-A619-A54C-B547-B6C38B4FB951}" type="presParOf" srcId="{81155D12-3CC8-3D49-B0F3-3C84AC48510A}" destId="{7DA281F5-0265-2048-A63A-727E19796F79}" srcOrd="1" destOrd="0" presId="urn:microsoft.com/office/officeart/2005/8/layout/hList7"/>
    <dgm:cxn modelId="{08E39789-DE12-C44D-B363-AFAA969CE1E8}" type="presParOf" srcId="{81155D12-3CC8-3D49-B0F3-3C84AC48510A}" destId="{79A13FEB-C61A-0346-824D-E0457CC5B4C9}" srcOrd="2" destOrd="0" presId="urn:microsoft.com/office/officeart/2005/8/layout/hList7"/>
    <dgm:cxn modelId="{B88ECEE4-BA18-F649-9EFE-5FE2A1375A58}" type="presParOf" srcId="{81155D12-3CC8-3D49-B0F3-3C84AC48510A}" destId="{A126BA88-D0F9-AF4A-A7BA-0638E32B45F8}" srcOrd="3" destOrd="0" presId="urn:microsoft.com/office/officeart/2005/8/layout/hList7"/>
    <dgm:cxn modelId="{9B673E09-6E30-B544-9BA9-85CCFB26FC2F}" type="presParOf" srcId="{0955960D-7F7D-E54C-8843-B1DBEEBFB364}" destId="{DF3C77F5-32F3-5845-BEE2-529229516397}" srcOrd="1" destOrd="0" presId="urn:microsoft.com/office/officeart/2005/8/layout/hList7"/>
    <dgm:cxn modelId="{196FFE95-C277-344C-94D6-9114A085054E}" type="presParOf" srcId="{0955960D-7F7D-E54C-8843-B1DBEEBFB364}" destId="{16FC6348-B601-E348-A50F-7576C3DDD207}" srcOrd="2" destOrd="0" presId="urn:microsoft.com/office/officeart/2005/8/layout/hList7"/>
    <dgm:cxn modelId="{2BE2AAA5-6ADF-8C4D-955F-3EB733D7C5EB}" type="presParOf" srcId="{16FC6348-B601-E348-A50F-7576C3DDD207}" destId="{4DFF6703-D32F-9E47-96B8-A304C47CCB78}" srcOrd="0" destOrd="0" presId="urn:microsoft.com/office/officeart/2005/8/layout/hList7"/>
    <dgm:cxn modelId="{17073BDD-1BB2-3E40-B5F3-DB2DD27B70C8}" type="presParOf" srcId="{16FC6348-B601-E348-A50F-7576C3DDD207}" destId="{BA2077AD-A827-784F-87A6-E8E29A836D84}" srcOrd="1" destOrd="0" presId="urn:microsoft.com/office/officeart/2005/8/layout/hList7"/>
    <dgm:cxn modelId="{6756D7D8-C48B-024A-9259-CD45C2E2D6F3}" type="presParOf" srcId="{16FC6348-B601-E348-A50F-7576C3DDD207}" destId="{47276A48-75DE-FE4F-B4C6-8B77CF2957C3}" srcOrd="2" destOrd="0" presId="urn:microsoft.com/office/officeart/2005/8/layout/hList7"/>
    <dgm:cxn modelId="{68916BF1-7696-DF4C-AE9A-90DA1528D867}" type="presParOf" srcId="{16FC6348-B601-E348-A50F-7576C3DDD207}" destId="{EFEB790C-BD5C-F54D-9993-F81422A8AD8E}" srcOrd="3" destOrd="0" presId="urn:microsoft.com/office/officeart/2005/8/layout/hList7"/>
    <dgm:cxn modelId="{68673533-5457-724A-BD79-21053E0C5583}" type="presParOf" srcId="{0955960D-7F7D-E54C-8843-B1DBEEBFB364}" destId="{56C7F139-002F-DF46-BB7F-23A563E7CE98}" srcOrd="3" destOrd="0" presId="urn:microsoft.com/office/officeart/2005/8/layout/hList7"/>
    <dgm:cxn modelId="{EDA12534-DD6F-3D46-A33C-D2D3C096E217}" type="presParOf" srcId="{0955960D-7F7D-E54C-8843-B1DBEEBFB364}" destId="{91E3D51E-7AB8-6349-A1D0-02F993052AB3}" srcOrd="4" destOrd="0" presId="urn:microsoft.com/office/officeart/2005/8/layout/hList7"/>
    <dgm:cxn modelId="{98E12192-EF84-5E4E-8F7C-7D4B0E3B0CFB}" type="presParOf" srcId="{91E3D51E-7AB8-6349-A1D0-02F993052AB3}" destId="{434ABADC-97F5-A547-823D-7594A86D79D3}" srcOrd="0" destOrd="0" presId="urn:microsoft.com/office/officeart/2005/8/layout/hList7"/>
    <dgm:cxn modelId="{35A4D817-35C8-574E-BAE7-28EAD8E80E9E}" type="presParOf" srcId="{91E3D51E-7AB8-6349-A1D0-02F993052AB3}" destId="{BC636E4B-34B9-8543-A308-00E0D1B0D2F9}" srcOrd="1" destOrd="0" presId="urn:microsoft.com/office/officeart/2005/8/layout/hList7"/>
    <dgm:cxn modelId="{3F7650F7-8ADF-1647-ABCA-EDB62D6E6F07}" type="presParOf" srcId="{91E3D51E-7AB8-6349-A1D0-02F993052AB3}" destId="{073A77BB-E8BD-4B4C-BFA2-7B530A2B3199}" srcOrd="2" destOrd="0" presId="urn:microsoft.com/office/officeart/2005/8/layout/hList7"/>
    <dgm:cxn modelId="{A4C178E9-5B35-8046-AEA4-07EA064D48EC}" type="presParOf" srcId="{91E3D51E-7AB8-6349-A1D0-02F993052AB3}" destId="{CC076D56-4BB0-7246-9039-788AB439DAF0}" srcOrd="3" destOrd="0" presId="urn:microsoft.com/office/officeart/2005/8/layout/hList7"/>
    <dgm:cxn modelId="{23300555-E195-7745-8EAA-13C1C3D64096}" type="presParOf" srcId="{0955960D-7F7D-E54C-8843-B1DBEEBFB364}" destId="{9BFD88E3-0F90-7143-8807-6B030CF54283}" srcOrd="5" destOrd="0" presId="urn:microsoft.com/office/officeart/2005/8/layout/hList7"/>
    <dgm:cxn modelId="{67E0177E-2C5D-D84A-B206-DF756AC265E2}" type="presParOf" srcId="{0955960D-7F7D-E54C-8843-B1DBEEBFB364}" destId="{900296CF-6A25-E746-A345-792DBE36F92C}" srcOrd="6" destOrd="0" presId="urn:microsoft.com/office/officeart/2005/8/layout/hList7"/>
    <dgm:cxn modelId="{17F234B6-5CB2-694A-AE40-2EC7B6989025}" type="presParOf" srcId="{900296CF-6A25-E746-A345-792DBE36F92C}" destId="{028C9BA8-C3B3-F947-915F-EE2FD2FCA9A5}" srcOrd="0" destOrd="0" presId="urn:microsoft.com/office/officeart/2005/8/layout/hList7"/>
    <dgm:cxn modelId="{A078F003-3C00-6845-9EBD-2DC195EA7E87}" type="presParOf" srcId="{900296CF-6A25-E746-A345-792DBE36F92C}" destId="{9312E8E2-BBD1-104A-9F74-B0103AF69816}" srcOrd="1" destOrd="0" presId="urn:microsoft.com/office/officeart/2005/8/layout/hList7"/>
    <dgm:cxn modelId="{3E327DED-A1BA-5F40-88C6-420128E7987E}" type="presParOf" srcId="{900296CF-6A25-E746-A345-792DBE36F92C}" destId="{A0D6F489-540A-D44E-B596-6A182486B777}" srcOrd="2" destOrd="0" presId="urn:microsoft.com/office/officeart/2005/8/layout/hList7"/>
    <dgm:cxn modelId="{E331C05D-ABEF-784B-867C-9DAD3D7B0BF6}" type="presParOf" srcId="{900296CF-6A25-E746-A345-792DBE36F92C}" destId="{FDF2BC93-305C-D94B-A6C2-ED9CE7F40C2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B275D-8553-0846-A316-484B7B291C97}">
      <dsp:nvSpPr>
        <dsp:cNvPr id="0" name=""/>
        <dsp:cNvSpPr/>
      </dsp:nvSpPr>
      <dsp:spPr>
        <a:xfrm>
          <a:off x="0"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rtl="0">
            <a:lnSpc>
              <a:spcPct val="90000"/>
            </a:lnSpc>
            <a:spcBef>
              <a:spcPct val="0"/>
            </a:spcBef>
            <a:spcAft>
              <a:spcPct val="35000"/>
            </a:spcAft>
            <a:buNone/>
          </a:pPr>
          <a:r>
            <a:rPr lang="en-US" sz="3100" kern="1200" dirty="0">
              <a:latin typeface="Tenorite" pitchFamily="2" charset="0"/>
            </a:rPr>
            <a:t>Public Drive</a:t>
          </a:r>
        </a:p>
      </dsp:txBody>
      <dsp:txXfrm>
        <a:off x="0" y="1576348"/>
        <a:ext cx="2367935" cy="1576348"/>
      </dsp:txXfrm>
    </dsp:sp>
    <dsp:sp modelId="{A126BA88-D0F9-AF4A-A7BA-0638E32B45F8}">
      <dsp:nvSpPr>
        <dsp:cNvPr id="0" name=""/>
        <dsp:cNvSpPr/>
      </dsp:nvSpPr>
      <dsp:spPr>
        <a:xfrm>
          <a:off x="772153"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FF6703-D32F-9E47-96B8-A304C47CCB78}">
      <dsp:nvSpPr>
        <dsp:cNvPr id="0" name=""/>
        <dsp:cNvSpPr/>
      </dsp:nvSpPr>
      <dsp:spPr>
        <a:xfrm>
          <a:off x="2438178"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Tenorite" pitchFamily="2" charset="0"/>
            </a:rPr>
            <a:t>Forms</a:t>
          </a:r>
        </a:p>
      </dsp:txBody>
      <dsp:txXfrm>
        <a:off x="2438178" y="1576348"/>
        <a:ext cx="2367935" cy="1576348"/>
      </dsp:txXfrm>
    </dsp:sp>
    <dsp:sp modelId="{EFEB790C-BD5C-F54D-9993-F81422A8AD8E}">
      <dsp:nvSpPr>
        <dsp:cNvPr id="0" name=""/>
        <dsp:cNvSpPr/>
      </dsp:nvSpPr>
      <dsp:spPr>
        <a:xfrm>
          <a:off x="3211127"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34ABADC-97F5-A547-823D-7594A86D79D3}">
      <dsp:nvSpPr>
        <dsp:cNvPr id="0" name=""/>
        <dsp:cNvSpPr/>
      </dsp:nvSpPr>
      <dsp:spPr>
        <a:xfrm>
          <a:off x="4884516"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Tenorite" pitchFamily="2" charset="0"/>
            </a:rPr>
            <a:t>HR</a:t>
          </a:r>
        </a:p>
      </dsp:txBody>
      <dsp:txXfrm>
        <a:off x="4884516" y="1576348"/>
        <a:ext cx="2367935" cy="1576348"/>
      </dsp:txXfrm>
    </dsp:sp>
    <dsp:sp modelId="{CC076D56-4BB0-7246-9039-788AB439DAF0}">
      <dsp:nvSpPr>
        <dsp:cNvPr id="0" name=""/>
        <dsp:cNvSpPr/>
      </dsp:nvSpPr>
      <dsp:spPr>
        <a:xfrm>
          <a:off x="5650101"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28C9BA8-C3B3-F947-915F-EE2FD2FCA9A5}">
      <dsp:nvSpPr>
        <dsp:cNvPr id="0" name=""/>
        <dsp:cNvSpPr/>
      </dsp:nvSpPr>
      <dsp:spPr>
        <a:xfrm>
          <a:off x="7319180" y="0"/>
          <a:ext cx="2367935" cy="3940870"/>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latin typeface="Tenorite" pitchFamily="2" charset="0"/>
            </a:rPr>
            <a:t>Orientation Checklists</a:t>
          </a:r>
        </a:p>
      </dsp:txBody>
      <dsp:txXfrm>
        <a:off x="7319180" y="1576348"/>
        <a:ext cx="2367935" cy="1576348"/>
      </dsp:txXfrm>
    </dsp:sp>
    <dsp:sp modelId="{FDF2BC93-305C-D94B-A6C2-ED9CE7F40C2F}">
      <dsp:nvSpPr>
        <dsp:cNvPr id="0" name=""/>
        <dsp:cNvSpPr/>
      </dsp:nvSpPr>
      <dsp:spPr>
        <a:xfrm>
          <a:off x="8089074" y="478533"/>
          <a:ext cx="828146" cy="828146"/>
        </a:xfrm>
        <a:prstGeom prst="ellipse">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107607C-A87A-3347-81F6-106C527DBD58}">
      <dsp:nvSpPr>
        <dsp:cNvPr id="0" name=""/>
        <dsp:cNvSpPr/>
      </dsp:nvSpPr>
      <dsp:spPr>
        <a:xfrm>
          <a:off x="400054" y="3040375"/>
          <a:ext cx="8914225" cy="591130"/>
        </a:xfrm>
        <a:prstGeom prst="leftRightArrow">
          <a:avLst/>
        </a:prstGeom>
        <a:solidFill>
          <a:schemeClr val="accent2">
            <a:tint val="40000"/>
            <a:hueOff val="0"/>
            <a:satOff val="0"/>
            <a:lumOff val="0"/>
            <a:alpha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4/17/2023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1/13/2023</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a:t>PRESENTATION TITLE</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1/13/2023</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1/13/2023</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1/13/2023</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1/13/2023</a:t>
            </a:r>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a:t>1/13/2023</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a:t>1/13/2023</a:t>
            </a:r>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r>
              <a:rPr lang="en-US"/>
              <a:t>1/13/2023</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r>
              <a:rPr lang="en-US"/>
              <a:t>1/13/2023</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r>
              <a:rPr lang="en-US"/>
              <a:t>1/13/2023</a:t>
            </a:r>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a:t>PRESENTATION TITLE</a:t>
            </a:r>
            <a:endParaRPr lang="en-US" dirty="0"/>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a:t>1/13/2023</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625233" y="1122363"/>
            <a:ext cx="8050935" cy="2306637"/>
          </a:xfrm>
        </p:spPr>
        <p:txBody>
          <a:bodyPr/>
          <a:lstStyle/>
          <a:p>
            <a:r>
              <a:rPr lang="en-US" dirty="0"/>
              <a:t>RN Orientation</a:t>
            </a:r>
            <a:br>
              <a:rPr lang="en-US" dirty="0"/>
            </a:br>
            <a:r>
              <a:rPr lang="en-US" dirty="0"/>
              <a:t>Hillsboro Area Hospital</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dirty="0"/>
              <a:t>Julie Smith, RN, BSN, CNOR</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6389-2374-4677-B8BB-59410CCC32FD}"/>
              </a:ext>
            </a:extLst>
          </p:cNvPr>
          <p:cNvSpPr>
            <a:spLocks noGrp="1"/>
          </p:cNvSpPr>
          <p:nvPr>
            <p:ph type="title"/>
          </p:nvPr>
        </p:nvSpPr>
        <p:spPr>
          <a:xfrm>
            <a:off x="1167492" y="381000"/>
            <a:ext cx="9779183" cy="1325563"/>
          </a:xfrm>
        </p:spPr>
        <p:txBody>
          <a:bodyPr>
            <a:normAutofit fontScale="90000"/>
          </a:bodyPr>
          <a:lstStyle/>
          <a:p>
            <a:pPr algn="ctr"/>
            <a:r>
              <a:rPr lang="en-US" dirty="0"/>
              <a:t>Checklists Will be added to the Public Drive</a:t>
            </a:r>
          </a:p>
        </p:txBody>
      </p:sp>
      <p:graphicFrame>
        <p:nvGraphicFramePr>
          <p:cNvPr id="6" name="Content Placeholder 3" descr="Timeline Placeholder ">
            <a:extLst>
              <a:ext uri="{FF2B5EF4-FFF2-40B4-BE49-F238E27FC236}">
                <a16:creationId xmlns:a16="http://schemas.microsoft.com/office/drawing/2014/main" id="{85168BDF-A0D9-4916-A9F9-41D8175A703C}"/>
              </a:ext>
            </a:extLst>
          </p:cNvPr>
          <p:cNvGraphicFramePr>
            <a:graphicFrameLocks noGrp="1" noChangeAspect="1"/>
          </p:cNvGraphicFramePr>
          <p:nvPr>
            <p:extLst>
              <p:ext uri="{D42A27DB-BD31-4B8C-83A1-F6EECF244321}">
                <p14:modId xmlns:p14="http://schemas.microsoft.com/office/powerpoint/2010/main" val="1446203917"/>
              </p:ext>
            </p:extLst>
          </p:nvPr>
        </p:nvGraphicFramePr>
        <p:xfrm>
          <a:off x="1251312" y="2082555"/>
          <a:ext cx="9689375" cy="3940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Slide Number Placeholder 11">
            <a:extLst>
              <a:ext uri="{FF2B5EF4-FFF2-40B4-BE49-F238E27FC236}">
                <a16:creationId xmlns:a16="http://schemas.microsoft.com/office/drawing/2014/main" id="{6308D1AB-33EC-174A-AFF4-6B9718A863B4}"/>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10</a:t>
            </a:fld>
            <a:endParaRPr lang="en-US" dirty="0"/>
          </a:p>
        </p:txBody>
      </p:sp>
      <p:sp>
        <p:nvSpPr>
          <p:cNvPr id="5" name="Arrow: Right 4">
            <a:extLst>
              <a:ext uri="{FF2B5EF4-FFF2-40B4-BE49-F238E27FC236}">
                <a16:creationId xmlns:a16="http://schemas.microsoft.com/office/drawing/2014/main" id="{EFA7B113-619F-9A66-FC4E-D0DEEA42E00B}"/>
              </a:ext>
            </a:extLst>
          </p:cNvPr>
          <p:cNvSpPr/>
          <p:nvPr/>
        </p:nvSpPr>
        <p:spPr>
          <a:xfrm>
            <a:off x="2216643" y="2728471"/>
            <a:ext cx="520996" cy="431194"/>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Arrow: Right 12">
            <a:extLst>
              <a:ext uri="{FF2B5EF4-FFF2-40B4-BE49-F238E27FC236}">
                <a16:creationId xmlns:a16="http://schemas.microsoft.com/office/drawing/2014/main" id="{D570F42B-8E28-954C-2DFF-5DEEF1F16285}"/>
              </a:ext>
            </a:extLst>
          </p:cNvPr>
          <p:cNvSpPr/>
          <p:nvPr/>
        </p:nvSpPr>
        <p:spPr>
          <a:xfrm>
            <a:off x="4666858" y="2738528"/>
            <a:ext cx="520996" cy="431194"/>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Arrow: Right 13">
            <a:extLst>
              <a:ext uri="{FF2B5EF4-FFF2-40B4-BE49-F238E27FC236}">
                <a16:creationId xmlns:a16="http://schemas.microsoft.com/office/drawing/2014/main" id="{407BB8B2-D0CB-F2C7-4DB1-C57232BC5C5D}"/>
              </a:ext>
            </a:extLst>
          </p:cNvPr>
          <p:cNvSpPr/>
          <p:nvPr/>
        </p:nvSpPr>
        <p:spPr>
          <a:xfrm>
            <a:off x="7149227" y="2782209"/>
            <a:ext cx="520996" cy="431194"/>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9" name="Graphic 18" descr="Open folder outline">
            <a:extLst>
              <a:ext uri="{FF2B5EF4-FFF2-40B4-BE49-F238E27FC236}">
                <a16:creationId xmlns:a16="http://schemas.microsoft.com/office/drawing/2014/main" id="{78628399-05F7-5FB5-5532-A0C367C8EF7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378825" y="2556842"/>
            <a:ext cx="774451" cy="774451"/>
          </a:xfrm>
          <a:prstGeom prst="rect">
            <a:avLst/>
          </a:prstGeom>
        </p:spPr>
      </p:pic>
    </p:spTree>
    <p:extLst>
      <p:ext uri="{BB962C8B-B14F-4D97-AF65-F5344CB8AC3E}">
        <p14:creationId xmlns:p14="http://schemas.microsoft.com/office/powerpoint/2010/main" val="70020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68452F4-6AAB-7283-F1C6-04ADBCA711BD}"/>
              </a:ext>
            </a:extLst>
          </p:cNvPr>
          <p:cNvGraphicFramePr>
            <a:graphicFrameLocks noGrp="1"/>
          </p:cNvGraphicFramePr>
          <p:nvPr>
            <p:extLst>
              <p:ext uri="{D42A27DB-BD31-4B8C-83A1-F6EECF244321}">
                <p14:modId xmlns:p14="http://schemas.microsoft.com/office/powerpoint/2010/main" val="1480536495"/>
              </p:ext>
            </p:extLst>
          </p:nvPr>
        </p:nvGraphicFramePr>
        <p:xfrm>
          <a:off x="897305" y="361506"/>
          <a:ext cx="9724620" cy="5964865"/>
        </p:xfrm>
        <a:graphic>
          <a:graphicData uri="http://schemas.openxmlformats.org/drawingml/2006/table">
            <a:tbl>
              <a:tblPr firstRow="1" firstCol="1" bandRow="1">
                <a:tableStyleId>{5C22544A-7EE6-4342-B048-85BDC9FD1C3A}</a:tableStyleId>
              </a:tblPr>
              <a:tblGrid>
                <a:gridCol w="4862310">
                  <a:extLst>
                    <a:ext uri="{9D8B030D-6E8A-4147-A177-3AD203B41FA5}">
                      <a16:colId xmlns:a16="http://schemas.microsoft.com/office/drawing/2014/main" val="3394152674"/>
                    </a:ext>
                  </a:extLst>
                </a:gridCol>
                <a:gridCol w="4862310">
                  <a:extLst>
                    <a:ext uri="{9D8B030D-6E8A-4147-A177-3AD203B41FA5}">
                      <a16:colId xmlns:a16="http://schemas.microsoft.com/office/drawing/2014/main" val="3714585504"/>
                    </a:ext>
                  </a:extLst>
                </a:gridCol>
              </a:tblGrid>
              <a:tr h="550420">
                <a:tc>
                  <a:txBody>
                    <a:bodyPr/>
                    <a:lstStyle/>
                    <a:p>
                      <a:pPr marL="0" marR="0" algn="ctr">
                        <a:lnSpc>
                          <a:spcPct val="115000"/>
                        </a:lnSpc>
                        <a:spcBef>
                          <a:spcPts val="1000"/>
                        </a:spcBef>
                        <a:spcAft>
                          <a:spcPts val="0"/>
                        </a:spcAft>
                      </a:pPr>
                      <a:r>
                        <a:rPr lang="en-US" sz="2400" kern="0" dirty="0">
                          <a:solidFill>
                            <a:schemeClr val="tx1"/>
                          </a:solidFill>
                          <a:effectLst/>
                        </a:rPr>
                        <a:t>Strengths</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tc>
                <a:tc>
                  <a:txBody>
                    <a:bodyPr/>
                    <a:lstStyle/>
                    <a:p>
                      <a:pPr marL="0" marR="0" algn="ctr">
                        <a:lnSpc>
                          <a:spcPct val="115000"/>
                        </a:lnSpc>
                        <a:spcBef>
                          <a:spcPts val="1000"/>
                        </a:spcBef>
                        <a:spcAft>
                          <a:spcPts val="0"/>
                        </a:spcAft>
                      </a:pPr>
                      <a:r>
                        <a:rPr lang="en-US" sz="2400" kern="0">
                          <a:solidFill>
                            <a:schemeClr val="tx1"/>
                          </a:solidFill>
                          <a:effectLst/>
                        </a:rPr>
                        <a:t>Weaknesses</a:t>
                      </a:r>
                      <a:endParaRPr lang="en-US"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tc>
                <a:extLst>
                  <a:ext uri="{0D108BD9-81ED-4DB2-BD59-A6C34878D82A}">
                    <a16:rowId xmlns:a16="http://schemas.microsoft.com/office/drawing/2014/main" val="3324856102"/>
                  </a:ext>
                </a:extLst>
              </a:tr>
              <a:tr h="1908468">
                <a:tc>
                  <a:txBody>
                    <a:bodyPr/>
                    <a:lstStyle/>
                    <a:p>
                      <a:pPr marL="342900" marR="0" lvl="0" indent="-342900" fontAlgn="base">
                        <a:lnSpc>
                          <a:spcPct val="115000"/>
                        </a:lnSpc>
                        <a:spcBef>
                          <a:spcPts val="1000"/>
                        </a:spcBef>
                        <a:spcAft>
                          <a:spcPts val="0"/>
                        </a:spcAft>
                        <a:buSzPts val="1000"/>
                        <a:buFont typeface="Symbol" panose="05050102010706020507" pitchFamily="18" charset="2"/>
                        <a:buChar char=""/>
                        <a:tabLst>
                          <a:tab pos="457200" algn="l"/>
                        </a:tabLst>
                      </a:pPr>
                      <a:r>
                        <a:rPr lang="en-US" sz="1200" kern="0" dirty="0">
                          <a:solidFill>
                            <a:schemeClr val="tx1"/>
                          </a:solidFill>
                          <a:effectLst/>
                        </a:rPr>
                        <a:t>Great teamwork</a:t>
                      </a:r>
                      <a:endParaRPr lang="en-US" sz="1200" kern="100" dirty="0">
                        <a:solidFill>
                          <a:schemeClr val="tx1"/>
                        </a:solidFill>
                        <a:effectLst/>
                      </a:endParaRPr>
                    </a:p>
                    <a:p>
                      <a:pPr marL="342900" marR="0" lvl="0" indent="-342900" fontAlgn="base">
                        <a:lnSpc>
                          <a:spcPct val="115000"/>
                        </a:lnSpc>
                        <a:spcBef>
                          <a:spcPts val="1000"/>
                        </a:spcBef>
                        <a:spcAft>
                          <a:spcPts val="0"/>
                        </a:spcAft>
                        <a:buSzPts val="1000"/>
                        <a:buFont typeface="Symbol" panose="05050102010706020507" pitchFamily="18" charset="2"/>
                        <a:buChar char=""/>
                        <a:tabLst>
                          <a:tab pos="457200" algn="l"/>
                        </a:tabLst>
                      </a:pPr>
                      <a:r>
                        <a:rPr lang="en-US" sz="1200" kern="0" dirty="0">
                          <a:solidFill>
                            <a:schemeClr val="tx1"/>
                          </a:solidFill>
                          <a:effectLst/>
                        </a:rPr>
                        <a:t>Quality patient care</a:t>
                      </a:r>
                      <a:endParaRPr lang="en-US" sz="1200" kern="100" dirty="0">
                        <a:solidFill>
                          <a:schemeClr val="tx1"/>
                        </a:solidFill>
                        <a:effectLst/>
                      </a:endParaRPr>
                    </a:p>
                    <a:p>
                      <a:pPr marL="342900" marR="0" lvl="0" indent="-342900" fontAlgn="base">
                        <a:lnSpc>
                          <a:spcPct val="115000"/>
                        </a:lnSpc>
                        <a:spcBef>
                          <a:spcPts val="1000"/>
                        </a:spcBef>
                        <a:spcAft>
                          <a:spcPts val="0"/>
                        </a:spcAft>
                        <a:buSzPts val="1000"/>
                        <a:buFont typeface="Symbol" panose="05050102010706020507" pitchFamily="18" charset="2"/>
                        <a:buChar char=""/>
                        <a:tabLst>
                          <a:tab pos="457200" algn="l"/>
                        </a:tabLst>
                      </a:pPr>
                      <a:r>
                        <a:rPr lang="en-US" sz="1200" kern="0" dirty="0">
                          <a:solidFill>
                            <a:schemeClr val="tx1"/>
                          </a:solidFill>
                          <a:effectLst/>
                        </a:rPr>
                        <a:t>Team member satisfaction</a:t>
                      </a:r>
                      <a:endParaRPr lang="en-US" sz="1200" kern="100" dirty="0">
                        <a:solidFill>
                          <a:schemeClr val="tx1"/>
                        </a:solidFill>
                        <a:effectLst/>
                      </a:endParaRPr>
                    </a:p>
                    <a:p>
                      <a:pPr marL="342900" marR="0" lvl="0" indent="-342900" fontAlgn="base">
                        <a:lnSpc>
                          <a:spcPct val="115000"/>
                        </a:lnSpc>
                        <a:spcBef>
                          <a:spcPts val="1000"/>
                        </a:spcBef>
                        <a:spcAft>
                          <a:spcPts val="0"/>
                        </a:spcAft>
                        <a:buSzPts val="1000"/>
                        <a:buFont typeface="Symbol" panose="05050102010706020507" pitchFamily="18" charset="2"/>
                        <a:buChar char=""/>
                        <a:tabLst>
                          <a:tab pos="457200" algn="l"/>
                        </a:tabLst>
                      </a:pPr>
                      <a:r>
                        <a:rPr lang="en-US" sz="1200" kern="0" dirty="0">
                          <a:solidFill>
                            <a:schemeClr val="tx1"/>
                          </a:solidFill>
                          <a:effectLst/>
                        </a:rPr>
                        <a:t>Making others feel welcome</a:t>
                      </a:r>
                      <a:endParaRPr lang="en-US" sz="1200" kern="100" dirty="0">
                        <a:solidFill>
                          <a:schemeClr val="tx1"/>
                        </a:solidFill>
                        <a:effectLst/>
                      </a:endParaRPr>
                    </a:p>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kern="0" dirty="0">
                          <a:solidFill>
                            <a:schemeClr val="tx1"/>
                          </a:solidFill>
                          <a:effectLst/>
                        </a:rPr>
                        <a:t>Creating a culture where employees want to work</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solidFill>
                      <a:schemeClr val="accent1">
                        <a:lumMod val="60000"/>
                        <a:lumOff val="40000"/>
                      </a:schemeClr>
                    </a:solidFill>
                  </a:tcPr>
                </a:tc>
                <a:tc>
                  <a:txBody>
                    <a:bodyPr/>
                    <a:lstStyle/>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b="1" kern="0" dirty="0">
                          <a:solidFill>
                            <a:schemeClr val="tx1"/>
                          </a:solidFill>
                          <a:effectLst/>
                        </a:rPr>
                        <a:t>Communicating needs and upcoming scheduling conflicts </a:t>
                      </a:r>
                      <a:endParaRPr lang="en-US" sz="1200" b="1" kern="100" dirty="0">
                        <a:solidFill>
                          <a:schemeClr val="tx1"/>
                        </a:solidFill>
                        <a:effectLst/>
                      </a:endParaRPr>
                    </a:p>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b="1" kern="0" dirty="0">
                          <a:solidFill>
                            <a:schemeClr val="tx1"/>
                          </a:solidFill>
                          <a:effectLst/>
                        </a:rPr>
                        <a:t>Availability of ‘busy’ days to have new hire RN float to various departments</a:t>
                      </a:r>
                      <a:endParaRPr lang="en-US" sz="1200" b="1" kern="100" dirty="0">
                        <a:solidFill>
                          <a:schemeClr val="tx1"/>
                        </a:solidFill>
                        <a:effectLst/>
                      </a:endParaRPr>
                    </a:p>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b="1" kern="0" dirty="0">
                          <a:solidFill>
                            <a:schemeClr val="tx1"/>
                          </a:solidFill>
                          <a:effectLst/>
                        </a:rPr>
                        <a:t> </a:t>
                      </a:r>
                      <a:endParaRPr lang="en-US" sz="1200" b="1" kern="100" dirty="0">
                        <a:solidFill>
                          <a:schemeClr val="tx1"/>
                        </a:solidFill>
                        <a:effectLst/>
                      </a:endParaRPr>
                    </a:p>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b="1" kern="0" dirty="0">
                          <a:solidFill>
                            <a:schemeClr val="tx1"/>
                          </a:solidFill>
                          <a:effectLst/>
                        </a:rPr>
                        <a:t> </a:t>
                      </a: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solidFill>
                      <a:schemeClr val="accent1">
                        <a:lumMod val="60000"/>
                        <a:lumOff val="40000"/>
                      </a:schemeClr>
                    </a:solidFill>
                  </a:tcPr>
                </a:tc>
                <a:extLst>
                  <a:ext uri="{0D108BD9-81ED-4DB2-BD59-A6C34878D82A}">
                    <a16:rowId xmlns:a16="http://schemas.microsoft.com/office/drawing/2014/main" val="1401864692"/>
                  </a:ext>
                </a:extLst>
              </a:tr>
              <a:tr h="550420">
                <a:tc>
                  <a:txBody>
                    <a:bodyPr/>
                    <a:lstStyle/>
                    <a:p>
                      <a:pPr marL="0" marR="0" algn="ctr">
                        <a:lnSpc>
                          <a:spcPct val="115000"/>
                        </a:lnSpc>
                        <a:spcBef>
                          <a:spcPts val="1000"/>
                        </a:spcBef>
                        <a:spcAft>
                          <a:spcPts val="0"/>
                        </a:spcAft>
                      </a:pPr>
                      <a:r>
                        <a:rPr lang="en-US" sz="2400" kern="0" dirty="0">
                          <a:solidFill>
                            <a:schemeClr val="tx1"/>
                          </a:solidFill>
                          <a:effectLst/>
                        </a:rPr>
                        <a:t>Opportunities</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solidFill>
                      <a:schemeClr val="accent1"/>
                    </a:solidFill>
                  </a:tcPr>
                </a:tc>
                <a:tc>
                  <a:txBody>
                    <a:bodyPr/>
                    <a:lstStyle/>
                    <a:p>
                      <a:pPr marL="0" marR="0" algn="ctr">
                        <a:lnSpc>
                          <a:spcPct val="115000"/>
                        </a:lnSpc>
                        <a:spcBef>
                          <a:spcPts val="1000"/>
                        </a:spcBef>
                        <a:spcAft>
                          <a:spcPts val="0"/>
                        </a:spcAft>
                      </a:pPr>
                      <a:r>
                        <a:rPr lang="en-US" sz="2400" b="1" kern="0" dirty="0">
                          <a:solidFill>
                            <a:schemeClr val="tx1"/>
                          </a:solidFill>
                          <a:effectLst/>
                        </a:rPr>
                        <a:t>Threats</a:t>
                      </a: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solidFill>
                      <a:schemeClr val="accent1"/>
                    </a:solidFill>
                  </a:tcPr>
                </a:tc>
                <a:extLst>
                  <a:ext uri="{0D108BD9-81ED-4DB2-BD59-A6C34878D82A}">
                    <a16:rowId xmlns:a16="http://schemas.microsoft.com/office/drawing/2014/main" val="1824002071"/>
                  </a:ext>
                </a:extLst>
              </a:tr>
              <a:tr h="2955557">
                <a:tc>
                  <a:txBody>
                    <a:bodyPr/>
                    <a:lstStyle/>
                    <a:p>
                      <a:pPr marL="342900" marR="0" lvl="0" indent="-342900" fontAlgn="base">
                        <a:lnSpc>
                          <a:spcPct val="115000"/>
                        </a:lnSpc>
                        <a:spcBef>
                          <a:spcPts val="1000"/>
                        </a:spcBef>
                        <a:spcAft>
                          <a:spcPts val="0"/>
                        </a:spcAft>
                        <a:buSzPts val="1000"/>
                        <a:buFont typeface="Symbol" panose="05050102010706020507" pitchFamily="18" charset="2"/>
                        <a:buChar char=""/>
                        <a:tabLst>
                          <a:tab pos="457200" algn="l"/>
                        </a:tabLst>
                      </a:pPr>
                      <a:r>
                        <a:rPr lang="en-US" sz="1200" kern="0" dirty="0">
                          <a:solidFill>
                            <a:schemeClr val="tx1"/>
                          </a:solidFill>
                          <a:effectLst/>
                        </a:rPr>
                        <a:t>Involve scheduler to assist with appropriate scheduling in other departments</a:t>
                      </a:r>
                      <a:endParaRPr lang="en-US" sz="1200" kern="100" dirty="0">
                        <a:solidFill>
                          <a:schemeClr val="tx1"/>
                        </a:solidFill>
                        <a:effectLst/>
                      </a:endParaRPr>
                    </a:p>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kern="0" dirty="0">
                          <a:solidFill>
                            <a:schemeClr val="tx1"/>
                          </a:solidFill>
                          <a:effectLst/>
                        </a:rPr>
                        <a:t>Creating a group calendar or email thread with all managers to be involved with scheduling of new hire RN when floating to other departments</a:t>
                      </a:r>
                      <a:endParaRPr lang="en-US" sz="1200" kern="100" dirty="0">
                        <a:solidFill>
                          <a:schemeClr val="tx1"/>
                        </a:solidFill>
                        <a:effectLst/>
                      </a:endParaRPr>
                    </a:p>
                    <a:p>
                      <a:pPr marL="342900" marR="0" lvl="0" indent="-342900" fontAlgn="base">
                        <a:lnSpc>
                          <a:spcPct val="115000"/>
                        </a:lnSpc>
                        <a:spcBef>
                          <a:spcPts val="0"/>
                        </a:spcBef>
                        <a:spcAft>
                          <a:spcPts val="1000"/>
                        </a:spcAft>
                        <a:buSzPts val="1000"/>
                        <a:buFont typeface="Symbol" panose="05050102010706020507" pitchFamily="18" charset="2"/>
                        <a:buChar char=""/>
                        <a:tabLst>
                          <a:tab pos="457200" algn="l"/>
                        </a:tabLst>
                      </a:pPr>
                      <a:r>
                        <a:rPr lang="en-US" sz="1200" kern="0" dirty="0">
                          <a:solidFill>
                            <a:schemeClr val="tx1"/>
                          </a:solidFill>
                          <a:effectLst/>
                        </a:rPr>
                        <a:t>Create a departmental checklist specific to your department: Highlight the most important areas to teach a new hire from your unit</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solidFill>
                      <a:schemeClr val="accent1">
                        <a:lumMod val="60000"/>
                        <a:lumOff val="40000"/>
                      </a:schemeClr>
                    </a:solidFill>
                  </a:tcPr>
                </a:tc>
                <a:tc>
                  <a:txBody>
                    <a:bodyPr/>
                    <a:lstStyle/>
                    <a:p>
                      <a:pPr marL="342900" marR="0" lvl="0" indent="-342900" fontAlgn="base">
                        <a:lnSpc>
                          <a:spcPct val="115000"/>
                        </a:lnSpc>
                        <a:spcBef>
                          <a:spcPts val="1000"/>
                        </a:spcBef>
                        <a:spcAft>
                          <a:spcPts val="0"/>
                        </a:spcAft>
                        <a:buSzPts val="1000"/>
                        <a:buFont typeface="Symbol" panose="05050102010706020507" pitchFamily="18" charset="2"/>
                        <a:buChar char=""/>
                        <a:tabLst>
                          <a:tab pos="457200" algn="l"/>
                        </a:tabLst>
                      </a:pPr>
                      <a:r>
                        <a:rPr lang="en-US" sz="1200" b="1" kern="0" dirty="0">
                          <a:solidFill>
                            <a:schemeClr val="tx1"/>
                          </a:solidFill>
                          <a:effectLst/>
                        </a:rPr>
                        <a:t>Not scheduling new hire RNs appropriately with the 2-week, 1-week rotating schedule</a:t>
                      </a:r>
                      <a:endParaRPr lang="en-US" sz="1200" b="1" kern="100" dirty="0">
                        <a:solidFill>
                          <a:schemeClr val="tx1"/>
                        </a:solidFill>
                        <a:effectLst/>
                      </a:endParaRPr>
                    </a:p>
                    <a:p>
                      <a:pPr marL="457200" marR="0" fontAlgn="base">
                        <a:lnSpc>
                          <a:spcPct val="115000"/>
                        </a:lnSpc>
                        <a:spcBef>
                          <a:spcPts val="0"/>
                        </a:spcBef>
                        <a:spcAft>
                          <a:spcPts val="1000"/>
                        </a:spcAft>
                      </a:pPr>
                      <a:r>
                        <a:rPr lang="en-US" sz="1200" b="1" kern="0" dirty="0">
                          <a:solidFill>
                            <a:schemeClr val="tx1"/>
                          </a:solidFill>
                          <a:effectLst/>
                        </a:rPr>
                        <a:t> </a:t>
                      </a: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925" marR="52925" marT="52925" marB="52925">
                    <a:solidFill>
                      <a:schemeClr val="accent1">
                        <a:lumMod val="60000"/>
                        <a:lumOff val="40000"/>
                      </a:schemeClr>
                    </a:solidFill>
                  </a:tcPr>
                </a:tc>
                <a:extLst>
                  <a:ext uri="{0D108BD9-81ED-4DB2-BD59-A6C34878D82A}">
                    <a16:rowId xmlns:a16="http://schemas.microsoft.com/office/drawing/2014/main" val="2125484340"/>
                  </a:ext>
                </a:extLst>
              </a:tr>
            </a:tbl>
          </a:graphicData>
        </a:graphic>
      </p:graphicFrame>
    </p:spTree>
    <p:extLst>
      <p:ext uri="{BB962C8B-B14F-4D97-AF65-F5344CB8AC3E}">
        <p14:creationId xmlns:p14="http://schemas.microsoft.com/office/powerpoint/2010/main" val="217441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dirty="0"/>
              <a:t>Thank you</a:t>
            </a:r>
          </a:p>
        </p:txBody>
      </p:sp>
      <p:sp>
        <p:nvSpPr>
          <p:cNvPr id="3" name="TextBox 2">
            <a:extLst>
              <a:ext uri="{FF2B5EF4-FFF2-40B4-BE49-F238E27FC236}">
                <a16:creationId xmlns:a16="http://schemas.microsoft.com/office/drawing/2014/main" id="{1611F1E9-0570-AA8D-694A-922CD2E78755}"/>
              </a:ext>
            </a:extLst>
          </p:cNvPr>
          <p:cNvSpPr txBox="1"/>
          <p:nvPr/>
        </p:nvSpPr>
        <p:spPr>
          <a:xfrm>
            <a:off x="1244010" y="3500549"/>
            <a:ext cx="3923414" cy="646331"/>
          </a:xfrm>
          <a:prstGeom prst="rect">
            <a:avLst/>
          </a:prstGeom>
          <a:noFill/>
        </p:spPr>
        <p:txBody>
          <a:bodyPr wrap="square" rtlCol="0">
            <a:spAutoFit/>
          </a:bodyPr>
          <a:lstStyle/>
          <a:p>
            <a:r>
              <a:rPr lang="en-US" dirty="0"/>
              <a:t>Julie Smith, RN, BSN, CNOR</a:t>
            </a:r>
          </a:p>
          <a:p>
            <a:r>
              <a:rPr lang="en-US" dirty="0"/>
              <a:t>juliesmith@hillsboroareahospital.org</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5B15BF-25A5-CDBC-AB3B-0A976AAE7297}"/>
              </a:ext>
            </a:extLst>
          </p:cNvPr>
          <p:cNvSpPr>
            <a:spLocks noGrp="1"/>
          </p:cNvSpPr>
          <p:nvPr>
            <p:ph type="title"/>
          </p:nvPr>
        </p:nvSpPr>
        <p:spPr>
          <a:xfrm>
            <a:off x="1798720" y="1684338"/>
            <a:ext cx="9057121" cy="3344862"/>
          </a:xfrm>
        </p:spPr>
        <p:txBody>
          <a:bodyPr/>
          <a:lstStyle/>
          <a:p>
            <a:r>
              <a:rPr lang="en-US" sz="2800" dirty="0">
                <a:solidFill>
                  <a:schemeClr val="tx1"/>
                </a:solidFill>
                <a:effectLst/>
                <a:latin typeface="Calibri" panose="020F0502020204030204" pitchFamily="34" charset="0"/>
                <a:ea typeface="Calibri" panose="020F0502020204030204" pitchFamily="34" charset="0"/>
              </a:rPr>
              <a:t>I, Julie Smith, am developing an updated nursing orientation process to help patient care nursing departments with staffing challenges by orienting every new hire RN to all clinic departments within the hospital.</a:t>
            </a:r>
            <a:br>
              <a:rPr lang="en-US" sz="2000" dirty="0">
                <a:solidFill>
                  <a:schemeClr val="tx1"/>
                </a:solidFill>
                <a:effectLst/>
                <a:latin typeface="Calibri" panose="020F0502020204030204" pitchFamily="34" charset="0"/>
                <a:ea typeface="Calibri" panose="020F0502020204030204" pitchFamily="34" charset="0"/>
              </a:rPr>
            </a:br>
            <a:endParaRPr lang="en-US" sz="4800" dirty="0">
              <a:solidFill>
                <a:schemeClr val="tx1"/>
              </a:solidFill>
            </a:endParaRPr>
          </a:p>
        </p:txBody>
      </p:sp>
      <p:sp>
        <p:nvSpPr>
          <p:cNvPr id="5" name="Slide Number Placeholder 4">
            <a:extLst>
              <a:ext uri="{FF2B5EF4-FFF2-40B4-BE49-F238E27FC236}">
                <a16:creationId xmlns:a16="http://schemas.microsoft.com/office/drawing/2014/main" id="{5CD4F31A-8DF0-E711-9D06-AA180F7A70A9}"/>
              </a:ext>
            </a:extLst>
          </p:cNvPr>
          <p:cNvSpPr>
            <a:spLocks noGrp="1"/>
          </p:cNvSpPr>
          <p:nvPr>
            <p:ph type="sldNum" sz="quarter" idx="12"/>
          </p:nvPr>
        </p:nvSpPr>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224717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B848-0884-C448-7782-E72EEC25F5FC}"/>
              </a:ext>
            </a:extLst>
          </p:cNvPr>
          <p:cNvSpPr>
            <a:spLocks noGrp="1"/>
          </p:cNvSpPr>
          <p:nvPr>
            <p:ph type="title"/>
          </p:nvPr>
        </p:nvSpPr>
        <p:spPr/>
        <p:txBody>
          <a:bodyPr/>
          <a:lstStyle/>
          <a:p>
            <a:pPr algn="ctr"/>
            <a:r>
              <a:rPr lang="en-US" dirty="0"/>
              <a:t>What Are We Changing?</a:t>
            </a:r>
          </a:p>
        </p:txBody>
      </p:sp>
      <p:sp>
        <p:nvSpPr>
          <p:cNvPr id="3" name="Content Placeholder 2">
            <a:extLst>
              <a:ext uri="{FF2B5EF4-FFF2-40B4-BE49-F238E27FC236}">
                <a16:creationId xmlns:a16="http://schemas.microsoft.com/office/drawing/2014/main" id="{1E3C8DE1-6815-EBBF-3D72-31E1C687DD01}"/>
              </a:ext>
            </a:extLst>
          </p:cNvPr>
          <p:cNvSpPr>
            <a:spLocks noGrp="1"/>
          </p:cNvSpPr>
          <p:nvPr>
            <p:ph idx="1"/>
          </p:nvPr>
        </p:nvSpPr>
        <p:spPr/>
        <p:txBody>
          <a:bodyPr/>
          <a:lstStyle/>
          <a:p>
            <a:pPr marL="342900" indent="-342900">
              <a:buFont typeface="Arial" panose="020B0604020202020204" pitchFamily="34" charset="0"/>
              <a:buChar char="•"/>
            </a:pPr>
            <a:r>
              <a:rPr lang="en-US" sz="2400" dirty="0"/>
              <a:t>The new hire nurse will work 2 weeks of shifts on their new ‘home’ unit</a:t>
            </a:r>
          </a:p>
          <a:p>
            <a:pPr marL="342900" indent="-342900">
              <a:buFont typeface="Arial" panose="020B0604020202020204" pitchFamily="34" charset="0"/>
              <a:buChar char="•"/>
            </a:pPr>
            <a:r>
              <a:rPr lang="en-US" sz="2400" dirty="0"/>
              <a:t>Week 3, float to other nursing units for an 8-hour shift each weekday</a:t>
            </a:r>
          </a:p>
        </p:txBody>
      </p:sp>
      <p:sp>
        <p:nvSpPr>
          <p:cNvPr id="6" name="Slide Number Placeholder 5">
            <a:extLst>
              <a:ext uri="{FF2B5EF4-FFF2-40B4-BE49-F238E27FC236}">
                <a16:creationId xmlns:a16="http://schemas.microsoft.com/office/drawing/2014/main" id="{CDC42BEB-9EF1-B4EB-224D-C105A55FEA59}"/>
              </a:ext>
            </a:extLst>
          </p:cNvPr>
          <p:cNvSpPr>
            <a:spLocks noGrp="1"/>
          </p:cNvSpPr>
          <p:nvPr>
            <p:ph type="sldNum" sz="quarter" idx="4"/>
          </p:nvPr>
        </p:nvSpPr>
        <p:spPr/>
        <p:txBody>
          <a:bodyPr/>
          <a:lstStyle/>
          <a:p>
            <a:fld id="{294A09A9-5501-47C1-A89A-A340965A2BE2}" type="slidenum">
              <a:rPr lang="en-US" smtClean="0"/>
              <a:pPr/>
              <a:t>3</a:t>
            </a:fld>
            <a:endParaRPr lang="en-US" dirty="0"/>
          </a:p>
        </p:txBody>
      </p:sp>
      <p:sp>
        <p:nvSpPr>
          <p:cNvPr id="10" name="Content Placeholder 9">
            <a:extLst>
              <a:ext uri="{FF2B5EF4-FFF2-40B4-BE49-F238E27FC236}">
                <a16:creationId xmlns:a16="http://schemas.microsoft.com/office/drawing/2014/main" id="{96534C10-1613-BB66-01E0-B91BD04EB896}"/>
              </a:ext>
            </a:extLst>
          </p:cNvPr>
          <p:cNvSpPr>
            <a:spLocks noGrp="1"/>
          </p:cNvSpPr>
          <p:nvPr>
            <p:ph idx="10"/>
          </p:nvPr>
        </p:nvSpPr>
        <p:spPr/>
        <p:txBody>
          <a:bodyPr/>
          <a:lstStyle/>
          <a:p>
            <a:pPr marL="342900" indent="-342900">
              <a:buFont typeface="Arial" panose="020B0604020202020204" pitchFamily="34" charset="0"/>
              <a:buChar char="•"/>
            </a:pPr>
            <a:r>
              <a:rPr lang="en-US" dirty="0"/>
              <a:t>Spend Monday on Ambulatory (eye day, many IV opportunities)</a:t>
            </a:r>
          </a:p>
          <a:p>
            <a:pPr marL="342900" indent="-342900">
              <a:buFont typeface="Arial" panose="020B0604020202020204" pitchFamily="34" charset="0"/>
              <a:buChar char="•"/>
            </a:pPr>
            <a:r>
              <a:rPr lang="en-US" dirty="0"/>
              <a:t>Spend Tuesday in Surgery to see scopes and a laparoscopic procedure</a:t>
            </a:r>
          </a:p>
          <a:p>
            <a:pPr marL="342900" indent="-342900">
              <a:buFont typeface="Arial" panose="020B0604020202020204" pitchFamily="34" charset="0"/>
              <a:buChar char="•"/>
            </a:pPr>
            <a:r>
              <a:rPr lang="en-US" dirty="0"/>
              <a:t>Spend Wednesday in ED</a:t>
            </a:r>
          </a:p>
          <a:p>
            <a:pPr marL="342900" indent="-342900">
              <a:buFont typeface="Arial" panose="020B0604020202020204" pitchFamily="34" charset="0"/>
              <a:buChar char="•"/>
            </a:pPr>
            <a:r>
              <a:rPr lang="en-US" dirty="0"/>
              <a:t>Spend Thursday in MMS</a:t>
            </a:r>
          </a:p>
          <a:p>
            <a:pPr marL="342900" indent="-342900">
              <a:buFont typeface="Arial" panose="020B0604020202020204" pitchFamily="34" charset="0"/>
              <a:buChar char="•"/>
            </a:pPr>
            <a:r>
              <a:rPr lang="en-US" dirty="0"/>
              <a:t>Spend another day in Ambulatory to do Stress Tests (Tuesday/Wednesday)</a:t>
            </a:r>
          </a:p>
        </p:txBody>
      </p:sp>
      <p:sp>
        <p:nvSpPr>
          <p:cNvPr id="12" name="Content Placeholder 11">
            <a:extLst>
              <a:ext uri="{FF2B5EF4-FFF2-40B4-BE49-F238E27FC236}">
                <a16:creationId xmlns:a16="http://schemas.microsoft.com/office/drawing/2014/main" id="{1A13F5B1-A7B3-B164-5C42-920AFD0D6EC0}"/>
              </a:ext>
            </a:extLst>
          </p:cNvPr>
          <p:cNvSpPr>
            <a:spLocks noGrp="1"/>
          </p:cNvSpPr>
          <p:nvPr>
            <p:ph idx="12"/>
          </p:nvPr>
        </p:nvSpPr>
        <p:spPr/>
        <p:txBody>
          <a:bodyPr/>
          <a:lstStyle/>
          <a:p>
            <a:pPr algn="ctr"/>
            <a:r>
              <a:rPr lang="en-US" dirty="0"/>
              <a:t>EXAMPLES</a:t>
            </a:r>
          </a:p>
        </p:txBody>
      </p:sp>
    </p:spTree>
    <p:extLst>
      <p:ext uri="{BB962C8B-B14F-4D97-AF65-F5344CB8AC3E}">
        <p14:creationId xmlns:p14="http://schemas.microsoft.com/office/powerpoint/2010/main" val="56772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pPr algn="ctr"/>
            <a:r>
              <a:rPr lang="en-US" dirty="0"/>
              <a:t>Why?</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fontScale="92500"/>
          </a:bodyPr>
          <a:lstStyle/>
          <a:p>
            <a:r>
              <a:rPr lang="en-US" sz="2800" dirty="0"/>
              <a:t>We hired a new RN circulator in Surgery.  She was off orientation and doing great.  One day, her next patient was an inpatient, I relayed it was time for her to get her patient and bring them to OR1.  Her response, “Where is MMS”?  I failed her as a manager and a mentor.  She had a facility tour on day 1 but nothing since. </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EF1D-CD56-333A-6774-FFCF9B6F0510}"/>
              </a:ext>
            </a:extLst>
          </p:cNvPr>
          <p:cNvSpPr>
            <a:spLocks noGrp="1"/>
          </p:cNvSpPr>
          <p:nvPr>
            <p:ph type="title"/>
          </p:nvPr>
        </p:nvSpPr>
        <p:spPr/>
        <p:txBody>
          <a:bodyPr/>
          <a:lstStyle/>
          <a:p>
            <a:pPr algn="ctr"/>
            <a:r>
              <a:rPr lang="en-US" dirty="0"/>
              <a:t>What Are Some of the Benefits?</a:t>
            </a:r>
          </a:p>
        </p:txBody>
      </p:sp>
      <p:sp>
        <p:nvSpPr>
          <p:cNvPr id="10" name="Text Placeholder 9">
            <a:extLst>
              <a:ext uri="{FF2B5EF4-FFF2-40B4-BE49-F238E27FC236}">
                <a16:creationId xmlns:a16="http://schemas.microsoft.com/office/drawing/2014/main" id="{D20FF81E-F106-FD96-6BD3-A3EA8C526D53}"/>
              </a:ext>
            </a:extLst>
          </p:cNvPr>
          <p:cNvSpPr>
            <a:spLocks noGrp="1"/>
          </p:cNvSpPr>
          <p:nvPr>
            <p:ph idx="1"/>
          </p:nvPr>
        </p:nvSpPr>
        <p:spPr>
          <a:xfrm>
            <a:off x="1167491" y="1956122"/>
            <a:ext cx="3218688" cy="3398809"/>
          </a:xfrm>
        </p:spPr>
        <p:txBody>
          <a:bodyPr/>
          <a:lstStyle/>
          <a:p>
            <a:pPr marL="342900" indent="-342900">
              <a:buFont typeface="Arial" panose="020B0604020202020204" pitchFamily="34" charset="0"/>
              <a:buChar char="•"/>
            </a:pPr>
            <a:r>
              <a:rPr lang="en-US" dirty="0"/>
              <a:t>When MMS is busy, the nurse will be familiar with the unit when floating to help</a:t>
            </a:r>
          </a:p>
          <a:p>
            <a:pPr marL="800100" lvl="1" indent="-342900">
              <a:buFont typeface="Arial" panose="020B0604020202020204" pitchFamily="34" charset="0"/>
              <a:buChar char="•"/>
            </a:pPr>
            <a:r>
              <a:rPr lang="en-US" dirty="0"/>
              <a:t>The expectation is NOT to be competent to take a team but to answer call lights and help with basic nursing tasks</a:t>
            </a:r>
          </a:p>
        </p:txBody>
      </p:sp>
      <p:sp>
        <p:nvSpPr>
          <p:cNvPr id="19" name="Content Placeholder 18">
            <a:extLst>
              <a:ext uri="{FF2B5EF4-FFF2-40B4-BE49-F238E27FC236}">
                <a16:creationId xmlns:a16="http://schemas.microsoft.com/office/drawing/2014/main" id="{477B7B80-E431-25DA-3377-E2B2A7515D67}"/>
              </a:ext>
            </a:extLst>
          </p:cNvPr>
          <p:cNvSpPr>
            <a:spLocks noGrp="1"/>
          </p:cNvSpPr>
          <p:nvPr>
            <p:ph idx="10"/>
          </p:nvPr>
        </p:nvSpPr>
        <p:spPr>
          <a:xfrm>
            <a:off x="8153400" y="1945441"/>
            <a:ext cx="3173279" cy="3398809"/>
          </a:xfrm>
        </p:spPr>
        <p:txBody>
          <a:bodyPr/>
          <a:lstStyle/>
          <a:p>
            <a:pPr marL="342900" indent="-342900">
              <a:buFont typeface="Arial" panose="020B0604020202020204" pitchFamily="34" charset="0"/>
              <a:buChar char="•"/>
            </a:pPr>
            <a:r>
              <a:rPr lang="en-US" dirty="0"/>
              <a:t>Know names and faces of team members when you go to other departments or the cafeteria</a:t>
            </a:r>
          </a:p>
          <a:p>
            <a:pPr marL="342900" indent="-342900">
              <a:buFont typeface="Arial" panose="020B0604020202020204" pitchFamily="34" charset="0"/>
              <a:buChar char="•"/>
            </a:pPr>
            <a:r>
              <a:rPr lang="en-US" dirty="0"/>
              <a:t>Networking in-house</a:t>
            </a:r>
          </a:p>
          <a:p>
            <a:pPr marL="800100" lvl="1" indent="-342900">
              <a:buFont typeface="Arial" panose="020B0604020202020204" pitchFamily="34" charset="0"/>
              <a:buChar char="•"/>
            </a:pPr>
            <a:r>
              <a:rPr lang="en-US" dirty="0"/>
              <a:t>No one likes being the new kid who doesn’t know anyone</a:t>
            </a:r>
          </a:p>
          <a:p>
            <a:pPr marL="800100" lvl="1" indent="-342900">
              <a:buFont typeface="Arial" panose="020B0604020202020204" pitchFamily="34" charset="0"/>
              <a:buChar char="•"/>
            </a:pPr>
            <a:endParaRPr lang="en-US" dirty="0"/>
          </a:p>
        </p:txBody>
      </p:sp>
      <p:sp>
        <p:nvSpPr>
          <p:cNvPr id="7" name="Text Placeholder 6">
            <a:extLst>
              <a:ext uri="{FF2B5EF4-FFF2-40B4-BE49-F238E27FC236}">
                <a16:creationId xmlns:a16="http://schemas.microsoft.com/office/drawing/2014/main" id="{1C4E4758-BD97-F533-3E3D-246C62CDFABA}"/>
              </a:ext>
            </a:extLst>
          </p:cNvPr>
          <p:cNvSpPr>
            <a:spLocks noGrp="1"/>
          </p:cNvSpPr>
          <p:nvPr>
            <p:ph idx="13"/>
          </p:nvPr>
        </p:nvSpPr>
        <p:spPr>
          <a:xfrm>
            <a:off x="4683150" y="2020675"/>
            <a:ext cx="3173279" cy="3248339"/>
          </a:xfrm>
        </p:spPr>
        <p:txBody>
          <a:bodyPr/>
          <a:lstStyle/>
          <a:p>
            <a:pPr marL="342900" indent="-342900">
              <a:buFont typeface="Arial" panose="020B0604020202020204" pitchFamily="34" charset="0"/>
              <a:buChar char="•"/>
            </a:pPr>
            <a:r>
              <a:rPr lang="en-US" dirty="0"/>
              <a:t>When ED gets slammed or has a STAT heart, the new nurse will know where items are stored and be more comfortable to jump in to assist</a:t>
            </a:r>
          </a:p>
          <a:p>
            <a:pPr marL="342900" indent="-342900">
              <a:buFont typeface="Arial" panose="020B0604020202020204" pitchFamily="34" charset="0"/>
              <a:buChar char="•"/>
            </a:pPr>
            <a:r>
              <a:rPr lang="en-US" dirty="0"/>
              <a:t>More comfortable answering phones and call lights</a:t>
            </a:r>
          </a:p>
        </p:txBody>
      </p:sp>
      <p:sp>
        <p:nvSpPr>
          <p:cNvPr id="17" name="Slide Number Placeholder 16">
            <a:extLst>
              <a:ext uri="{FF2B5EF4-FFF2-40B4-BE49-F238E27FC236}">
                <a16:creationId xmlns:a16="http://schemas.microsoft.com/office/drawing/2014/main" id="{60258B7E-C351-C1A1-2B9E-C64CCC137453}"/>
              </a:ext>
            </a:extLst>
          </p:cNvPr>
          <p:cNvSpPr>
            <a:spLocks noGrp="1"/>
          </p:cNvSpPr>
          <p:nvPr>
            <p:ph type="sldNum" sz="quarter" idx="4"/>
          </p:nvPr>
        </p:nvSpPr>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3361226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RN Orientation</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pPr marL="457200" indent="-457200">
              <a:buFont typeface="Arial" panose="020B0604020202020204" pitchFamily="34" charset="0"/>
              <a:buChar char="•"/>
            </a:pPr>
            <a:r>
              <a:rPr lang="en-US" dirty="0"/>
              <a:t>All RNs hired at HAH</a:t>
            </a:r>
          </a:p>
          <a:p>
            <a:pPr marL="914400" lvl="1" indent="-457200">
              <a:buFont typeface="Arial" panose="020B0604020202020204" pitchFamily="34" charset="0"/>
              <a:buChar char="•"/>
            </a:pPr>
            <a:r>
              <a:rPr lang="en-US" dirty="0"/>
              <a:t>Experienced</a:t>
            </a:r>
          </a:p>
          <a:p>
            <a:pPr marL="914400" lvl="1" indent="-457200">
              <a:buFont typeface="Arial" panose="020B0604020202020204" pitchFamily="34" charset="0"/>
              <a:buChar char="•"/>
            </a:pPr>
            <a:r>
              <a:rPr lang="en-US" dirty="0"/>
              <a:t>New grads</a:t>
            </a:r>
          </a:p>
          <a:p>
            <a:pPr marL="914400" lvl="1" indent="-457200">
              <a:buFont typeface="Arial" panose="020B0604020202020204" pitchFamily="34" charset="0"/>
              <a:buChar char="•"/>
            </a:pPr>
            <a:r>
              <a:rPr lang="en-US" dirty="0"/>
              <a:t>New to the unit hired</a:t>
            </a:r>
          </a:p>
          <a:p>
            <a:pPr marL="914400" lvl="1" indent="-457200">
              <a:buFont typeface="Arial" panose="020B0604020202020204" pitchFamily="34" charset="0"/>
              <a:buChar char="•"/>
            </a:pPr>
            <a:r>
              <a:rPr lang="en-US" dirty="0"/>
              <a:t>Potential to include lab and x-ray in the future</a:t>
            </a:r>
          </a:p>
          <a:p>
            <a:pPr marL="914400" lvl="1" indent="-457200">
              <a:buFont typeface="Arial" panose="020B0604020202020204" pitchFamily="34" charset="0"/>
              <a:buChar char="•"/>
            </a:pPr>
            <a:endParaRPr lang="en-US" dirty="0"/>
          </a:p>
          <a:p>
            <a:endParaRPr lang="en-US" dirty="0"/>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871870" y="1059400"/>
            <a:ext cx="6541536" cy="1099009"/>
          </a:xfrm>
        </p:spPr>
        <p:txBody>
          <a:bodyPr/>
          <a:lstStyle/>
          <a:p>
            <a:r>
              <a:rPr lang="en-US" dirty="0"/>
              <a:t>Primary goals</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871870" y="2305698"/>
            <a:ext cx="6245912" cy="3223232"/>
          </a:xfrm>
        </p:spPr>
        <p:txBody>
          <a:bodyPr vert="horz" lIns="91440" tIns="45720" rIns="91440" bIns="45720" rtlCol="0" anchor="t">
            <a:normAutofit/>
          </a:bodyPr>
          <a:lstStyle/>
          <a:p>
            <a:pPr marL="457200" indent="-457200">
              <a:buFont typeface="Arial" panose="020B0604020202020204" pitchFamily="34" charset="0"/>
              <a:buChar char="•"/>
            </a:pPr>
            <a:r>
              <a:rPr lang="en-US" dirty="0"/>
              <a:t>Break down barriers between departments</a:t>
            </a:r>
          </a:p>
          <a:p>
            <a:pPr marL="457200" indent="-457200">
              <a:buFont typeface="Arial" panose="020B0604020202020204" pitchFamily="34" charset="0"/>
              <a:buChar char="•"/>
            </a:pPr>
            <a:r>
              <a:rPr lang="en-US" dirty="0"/>
              <a:t>Help everyone understand each department’s ‘why’</a:t>
            </a:r>
          </a:p>
          <a:p>
            <a:pPr marL="457200" indent="-457200">
              <a:buFont typeface="Arial" panose="020B0604020202020204" pitchFamily="34" charset="0"/>
              <a:buChar char="•"/>
            </a:pPr>
            <a:r>
              <a:rPr lang="en-US" dirty="0"/>
              <a:t>Increase interdepartmental communication</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44679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Discover Each Department’s ‘Why’</a:t>
            </a:r>
          </a:p>
        </p:txBody>
      </p:sp>
      <p:sp>
        <p:nvSpPr>
          <p:cNvPr id="10" name="Content Placeholder 9">
            <a:extLst>
              <a:ext uri="{FF2B5EF4-FFF2-40B4-BE49-F238E27FC236}">
                <a16:creationId xmlns:a16="http://schemas.microsoft.com/office/drawing/2014/main" id="{7B988C7E-071B-4BB5-A6F4-2C895FAC032C}"/>
              </a:ext>
            </a:extLst>
          </p:cNvPr>
          <p:cNvSpPr>
            <a:spLocks noGrp="1"/>
          </p:cNvSpPr>
          <p:nvPr>
            <p:ph idx="1"/>
          </p:nvPr>
        </p:nvSpPr>
        <p:spPr/>
        <p:txBody>
          <a:bodyPr/>
          <a:lstStyle/>
          <a:p>
            <a:pPr marL="342900" indent="-342900">
              <a:buFont typeface="Arial" panose="020B0604020202020204" pitchFamily="34" charset="0"/>
              <a:buChar char="•"/>
            </a:pPr>
            <a:r>
              <a:rPr lang="en-US" dirty="0"/>
              <a:t>Why is it so important to surgery to have the patient void before we get them?</a:t>
            </a:r>
          </a:p>
          <a:p>
            <a:pPr marL="342900" indent="-342900">
              <a:buFont typeface="Arial" panose="020B0604020202020204" pitchFamily="34" charset="0"/>
              <a:buChar char="•"/>
            </a:pPr>
            <a:r>
              <a:rPr lang="en-US" dirty="0"/>
              <a:t>Why is it so important to ED for MMS to take report when they call?</a:t>
            </a:r>
          </a:p>
          <a:p>
            <a:pPr marL="342900" indent="-342900">
              <a:buFont typeface="Arial" panose="020B0604020202020204" pitchFamily="34" charset="0"/>
              <a:buChar char="•"/>
            </a:pPr>
            <a:r>
              <a:rPr lang="en-US" dirty="0"/>
              <a:t>Why can’t that service just to go Ambulatory?</a:t>
            </a:r>
          </a:p>
          <a:p>
            <a:pPr marL="342900" indent="-342900">
              <a:buFont typeface="Arial" panose="020B0604020202020204" pitchFamily="34" charset="0"/>
              <a:buChar char="•"/>
            </a:pPr>
            <a:endParaRPr lang="en-US" dirty="0"/>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8</a:t>
            </a:fld>
            <a:endParaRPr lang="en-US" dirty="0"/>
          </a:p>
        </p:txBody>
      </p:sp>
      <p:sp>
        <p:nvSpPr>
          <p:cNvPr id="11" name="Content Placeholder 10">
            <a:extLst>
              <a:ext uri="{FF2B5EF4-FFF2-40B4-BE49-F238E27FC236}">
                <a16:creationId xmlns:a16="http://schemas.microsoft.com/office/drawing/2014/main" id="{3FDF592B-DEC5-2D61-AF6B-1D368BEF2FA0}"/>
              </a:ext>
            </a:extLst>
          </p:cNvPr>
          <p:cNvSpPr>
            <a:spLocks noGrp="1"/>
          </p:cNvSpPr>
          <p:nvPr>
            <p:ph idx="10"/>
          </p:nvPr>
        </p:nvSpPr>
        <p:spPr>
          <a:xfrm>
            <a:off x="6549049" y="3112993"/>
            <a:ext cx="4663440" cy="1427109"/>
          </a:xfrm>
        </p:spPr>
        <p:txBody>
          <a:bodyPr/>
          <a:lstStyle/>
          <a:p>
            <a:pPr algn="ctr"/>
            <a:r>
              <a:rPr lang="en-US" b="1" dirty="0"/>
              <a:t>All the ‘whys’ will be better understood with RNs orientating on other nursing departments </a:t>
            </a:r>
          </a:p>
        </p:txBody>
      </p:sp>
    </p:spTree>
    <p:extLst>
      <p:ext uri="{BB962C8B-B14F-4D97-AF65-F5344CB8AC3E}">
        <p14:creationId xmlns:p14="http://schemas.microsoft.com/office/powerpoint/2010/main" val="152738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1167493" y="381000"/>
            <a:ext cx="3436406" cy="937437"/>
          </a:xfrm>
        </p:spPr>
        <p:txBody>
          <a:bodyPr/>
          <a:lstStyle/>
          <a:p>
            <a:r>
              <a:rPr lang="en-US" u="sng" dirty="0"/>
              <a:t>Checklists</a:t>
            </a:r>
            <a:r>
              <a:rPr lang="en-US" dirty="0"/>
              <a:t> </a:t>
            </a: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a:lstStyle/>
          <a:p>
            <a:fld id="{294A09A9-5501-47C1-A89A-A340965A2BE2}" type="slidenum">
              <a:rPr lang="en-US" smtClean="0"/>
              <a:pPr/>
              <a:t>9</a:t>
            </a:fld>
            <a:endParaRPr lang="en-US" dirty="0"/>
          </a:p>
        </p:txBody>
      </p:sp>
      <p:sp>
        <p:nvSpPr>
          <p:cNvPr id="13" name="TextBox 12">
            <a:extLst>
              <a:ext uri="{FF2B5EF4-FFF2-40B4-BE49-F238E27FC236}">
                <a16:creationId xmlns:a16="http://schemas.microsoft.com/office/drawing/2014/main" id="{20C7C96E-589F-4B70-3382-054F259C7741}"/>
              </a:ext>
            </a:extLst>
          </p:cNvPr>
          <p:cNvSpPr txBox="1"/>
          <p:nvPr/>
        </p:nvSpPr>
        <p:spPr>
          <a:xfrm>
            <a:off x="595423" y="1860697"/>
            <a:ext cx="3859619" cy="3693319"/>
          </a:xfrm>
          <a:prstGeom prst="rect">
            <a:avLst/>
          </a:prstGeom>
          <a:noFill/>
        </p:spPr>
        <p:txBody>
          <a:bodyPr wrap="square" rtlCol="0">
            <a:spAutoFit/>
          </a:bodyPr>
          <a:lstStyle/>
          <a:p>
            <a:pPr marL="285750" indent="-285750">
              <a:buFont typeface="Arial" panose="020B0604020202020204" pitchFamily="34" charset="0"/>
              <a:buChar char="•"/>
            </a:pPr>
            <a:r>
              <a:rPr lang="en-US" dirty="0"/>
              <a:t>Created by Directors/Nurse Managers</a:t>
            </a:r>
          </a:p>
          <a:p>
            <a:pPr marL="285750" indent="-285750">
              <a:buFont typeface="Arial" panose="020B0604020202020204" pitchFamily="34" charset="0"/>
              <a:buChar char="•"/>
            </a:pPr>
            <a:r>
              <a:rPr lang="en-US" dirty="0"/>
              <a:t>To be completed when the nurse is in each department, outside of their home department</a:t>
            </a:r>
          </a:p>
          <a:p>
            <a:pPr marL="285750" indent="-285750">
              <a:buFont typeface="Arial" panose="020B0604020202020204" pitchFamily="34" charset="0"/>
              <a:buChar char="•"/>
            </a:pPr>
            <a:r>
              <a:rPr lang="en-US" dirty="0"/>
              <a:t>To include the most important areas the new nurse should know, see, learn</a:t>
            </a:r>
          </a:p>
          <a:p>
            <a:pPr marL="285750" indent="-285750">
              <a:buFont typeface="Arial" panose="020B0604020202020204" pitchFamily="34" charset="0"/>
              <a:buChar char="•"/>
            </a:pPr>
            <a:r>
              <a:rPr lang="en-US" dirty="0"/>
              <a:t>Provides an overview, not competence</a:t>
            </a:r>
          </a:p>
          <a:p>
            <a:pPr marL="285750" indent="-285750">
              <a:buFont typeface="Arial" panose="020B0604020202020204" pitchFamily="34" charset="0"/>
              <a:buChar char="•"/>
            </a:pPr>
            <a:r>
              <a:rPr lang="en-US" dirty="0"/>
              <a:t>When creating checklists, please include the provided ‘Purpose’ statement.</a:t>
            </a:r>
          </a:p>
        </p:txBody>
      </p:sp>
      <p:pic>
        <p:nvPicPr>
          <p:cNvPr id="8" name="Picture 7">
            <a:extLst>
              <a:ext uri="{FF2B5EF4-FFF2-40B4-BE49-F238E27FC236}">
                <a16:creationId xmlns:a16="http://schemas.microsoft.com/office/drawing/2014/main" id="{FB99BA98-4A7F-05BD-3521-BCF6F2F8F9AE}"/>
              </a:ext>
            </a:extLst>
          </p:cNvPr>
          <p:cNvPicPr>
            <a:picLocks noChangeAspect="1"/>
          </p:cNvPicPr>
          <p:nvPr/>
        </p:nvPicPr>
        <p:blipFill rotWithShape="1">
          <a:blip r:embed="rId2"/>
          <a:srcRect l="33750" t="20465" r="35901" b="8992"/>
          <a:stretch/>
        </p:blipFill>
        <p:spPr>
          <a:xfrm>
            <a:off x="5688419" y="335857"/>
            <a:ext cx="4731488" cy="6186285"/>
          </a:xfrm>
          <a:prstGeom prst="rect">
            <a:avLst/>
          </a:prstGeom>
        </p:spPr>
      </p:pic>
    </p:spTree>
    <p:extLst>
      <p:ext uri="{BB962C8B-B14F-4D97-AF65-F5344CB8AC3E}">
        <p14:creationId xmlns:p14="http://schemas.microsoft.com/office/powerpoint/2010/main" val="4212917468"/>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{8711D64F-4DDA-4292-B551-6DED81E91617}tf45331398_win32</Template>
  <TotalTime>3993</TotalTime>
  <Words>635</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Symbol</vt:lpstr>
      <vt:lpstr>Tenorite</vt:lpstr>
      <vt:lpstr>Office Theme</vt:lpstr>
      <vt:lpstr>RN Orientation Hillsboro Area Hospital</vt:lpstr>
      <vt:lpstr>I, Julie Smith, am developing an updated nursing orientation process to help patient care nursing departments with staffing challenges by orienting every new hire RN to all clinic departments within the hospital. </vt:lpstr>
      <vt:lpstr>What Are We Changing?</vt:lpstr>
      <vt:lpstr>Why?</vt:lpstr>
      <vt:lpstr>What Are Some of the Benefits?</vt:lpstr>
      <vt:lpstr>RN Orientation</vt:lpstr>
      <vt:lpstr>Primary goals</vt:lpstr>
      <vt:lpstr>Discover Each Department’s ‘Why’</vt:lpstr>
      <vt:lpstr>Checklists </vt:lpstr>
      <vt:lpstr>Checklists Will be added to the Public Drive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 Orientation Hillsboro Area Hospital</dc:title>
  <dc:creator>Smith, Julie</dc:creator>
  <cp:lastModifiedBy>Smith, Julie</cp:lastModifiedBy>
  <cp:revision>19</cp:revision>
  <dcterms:created xsi:type="dcterms:W3CDTF">2023-01-13T19:59:57Z</dcterms:created>
  <dcterms:modified xsi:type="dcterms:W3CDTF">2023-04-17T17:00:08Z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