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85" r:id="rId4"/>
    <p:sldId id="283" r:id="rId5"/>
    <p:sldId id="280" r:id="rId6"/>
    <p:sldId id="259" r:id="rId7"/>
    <p:sldId id="274" r:id="rId8"/>
    <p:sldId id="261" r:id="rId9"/>
    <p:sldId id="270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75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Encounters</a:t>
            </a:r>
          </a:p>
          <a:p>
            <a:pPr>
              <a:defRPr/>
            </a:pPr>
            <a:endParaRPr lang="en-US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608640831660753"/>
          <c:y val="0.28041351878433712"/>
          <c:w val="1.9607843137254902E-2"/>
          <c:h val="8.7559274871315436E-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Encounters</a:t>
            </a:r>
          </a:p>
          <a:p>
            <a:pPr>
              <a:defRPr/>
            </a:pPr>
            <a:endParaRPr lang="en-US" sz="1000" dirty="0"/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608640831660753"/>
          <c:y val="0.28041351878433712"/>
          <c:w val="1.9607843137254902E-2"/>
          <c:h val="8.7559274871315436E-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Encounters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books.lib.msu.edu/isb202/chapter/stakeholders-and-authority/" TargetMode="External"/><Relationship Id="rId1" Type="http://schemas.openxmlformats.org/officeDocument/2006/relationships/image" Target="../media/image4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0.06314</cdr:y>
    </cdr:from>
    <cdr:to>
      <cdr:x>0.9549</cdr:x>
      <cdr:y>0.42693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C21CEA8B-6258-4E44-B9C3-49994A45464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837473B0-CC2E-450A-ABE3-18F120FF3D39}">
              <a1611:picAttrSrcUrl xmlns:a1611="http://schemas.microsoft.com/office/drawing/2016/11/main" r:i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274725"/>
          <a:ext cx="3710940" cy="158299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0F4677-F330-4875-B3F7-52039A10B3F5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83DA75-6A31-44AD-82A7-B0D8CC5A8E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EBDE1A-058B-4B2E-AE59-7736BA335C55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F0BAE5-CEF5-4E97-AD74-ABA812814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3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1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0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565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44%</a:t>
            </a:r>
          </a:p>
          <a:p>
            <a:r>
              <a:rPr lang="en-US" dirty="0"/>
              <a:t>Medicare 32%</a:t>
            </a:r>
          </a:p>
          <a:p>
            <a:r>
              <a:rPr lang="en-US" dirty="0"/>
              <a:t>Medicaid MCO 21%</a:t>
            </a:r>
          </a:p>
          <a:p>
            <a:r>
              <a:rPr lang="en-US" dirty="0"/>
              <a:t>Self Pay 2%</a:t>
            </a:r>
          </a:p>
          <a:p>
            <a:r>
              <a:rPr lang="en-US" dirty="0"/>
              <a:t>Medicaid 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7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43%</a:t>
            </a:r>
          </a:p>
          <a:p>
            <a:r>
              <a:rPr lang="en-US" dirty="0"/>
              <a:t>Medicare 33%</a:t>
            </a:r>
          </a:p>
          <a:p>
            <a:r>
              <a:rPr lang="en-US" dirty="0"/>
              <a:t>Medicaid MCO 19%</a:t>
            </a:r>
          </a:p>
          <a:p>
            <a:r>
              <a:rPr lang="en-US" dirty="0"/>
              <a:t>Self Pay 3%</a:t>
            </a:r>
          </a:p>
          <a:p>
            <a:r>
              <a:rPr lang="en-US" dirty="0"/>
              <a:t>Medicaid 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3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2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BAE5-CEF5-4E97-AD74-ABA8128146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0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1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2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6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9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8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CE89-A8A5-7D44-9D84-EDDD77D9E8B0}" type="datetimeFigureOut">
              <a:rPr lang="en-US" smtClean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B932-4561-4141-9183-36B2DBB165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20010&amp;picture=barrier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540" y="1225103"/>
            <a:ext cx="8174665" cy="165165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5A70"/>
                </a:solidFill>
                <a:latin typeface="Gotham-Bold" charset="0"/>
                <a:ea typeface="Gotham-Bold" charset="0"/>
                <a:cs typeface="Gotham-Bold" charset="0"/>
              </a:rPr>
              <a:t>Marshall Specialty Clinic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78054"/>
            <a:ext cx="6858000" cy="1655762"/>
          </a:xfrm>
        </p:spPr>
        <p:txBody>
          <a:bodyPr>
            <a:normAutofit/>
          </a:bodyPr>
          <a:lstStyle/>
          <a:p>
            <a:pPr algn="r"/>
            <a:endParaRPr lang="en-US" sz="2400" dirty="0">
              <a:solidFill>
                <a:srgbClr val="75787B"/>
              </a:solidFill>
              <a:latin typeface="Libre Baskerville" charset="0"/>
              <a:ea typeface="Libre Baskerville" charset="0"/>
              <a:cs typeface="Libre Baskerville" charset="0"/>
            </a:endParaRPr>
          </a:p>
          <a:p>
            <a:pPr algn="r"/>
            <a:r>
              <a:rPr lang="en-US" sz="2400" dirty="0">
                <a:solidFill>
                  <a:srgbClr val="75787B"/>
                </a:solidFill>
                <a:latin typeface="Libre Baskerville" charset="0"/>
                <a:ea typeface="Libre Baskerville" charset="0"/>
                <a:cs typeface="Libre Baskerville" charset="0"/>
              </a:rPr>
              <a:t>Lacey Stults, MBA, MSN, RN, CRHCP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28165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5A70"/>
                </a:solidFill>
                <a:latin typeface="Gotham-Bold" charset="0"/>
              </a:rPr>
              <a:t>Project Overview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690689"/>
            <a:ext cx="75787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Goal:  Open a provider based clinic in Marshall, Illinois in the Spring of 2021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944E5-34D2-4A36-8069-A210F56EC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580" y="2689333"/>
            <a:ext cx="4954387" cy="29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2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28165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5A70"/>
                </a:solidFill>
                <a:latin typeface="Gotham-Bold" charset="0"/>
              </a:rPr>
              <a:t>Purpose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690689"/>
            <a:ext cx="7578783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Increase physical space in which providers see clinic patients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Add convenience to towns outside of the Horizon Health primary county of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Expand the patient base for pain management, orthopedics, and spinal surgery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1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5A70"/>
                </a:solidFill>
                <a:latin typeface="Gotham-Bold" charset="0"/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690689"/>
            <a:ext cx="7745037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Clinic services obtained at the Marshall location – Goal May 15th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-Book" charset="0"/>
              </a:rPr>
              <a:t>Increase procedural and surgical volume specific to orthopedics and spinal surgery</a:t>
            </a:r>
          </a:p>
          <a:p>
            <a:pPr marL="0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Gotham-Book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otham-Book" charset="0"/>
              </a:rPr>
              <a:t>*An initial objective of dermatology has been vetted and cut from the scope of the clinic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9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5A70"/>
                </a:solidFill>
                <a:latin typeface="Gotham-Bold" charset="0"/>
              </a:rPr>
              <a:t>Stakeholders</a:t>
            </a:r>
            <a:endParaRPr lang="en-US" sz="5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2827917"/>
              </p:ext>
            </p:extLst>
          </p:nvPr>
        </p:nvGraphicFramePr>
        <p:xfrm>
          <a:off x="4418251" y="1825625"/>
          <a:ext cx="40970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06147-2449-42A3-9D82-6041B10DE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857" y="1476490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Patients</a:t>
            </a:r>
          </a:p>
          <a:p>
            <a:r>
              <a:rPr lang="en-US" dirty="0"/>
              <a:t>2 Physicians</a:t>
            </a:r>
          </a:p>
          <a:p>
            <a:r>
              <a:rPr lang="en-US" dirty="0"/>
              <a:t>CRNA</a:t>
            </a:r>
          </a:p>
          <a:p>
            <a:r>
              <a:rPr lang="en-US" dirty="0"/>
              <a:t>Credentialing consultant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Clinical Informatics</a:t>
            </a:r>
          </a:p>
          <a:p>
            <a:r>
              <a:rPr lang="en-US" dirty="0"/>
              <a:t>Referring Providers</a:t>
            </a:r>
          </a:p>
          <a:p>
            <a:r>
              <a:rPr lang="en-US" dirty="0"/>
              <a:t>IT/Related companies</a:t>
            </a:r>
          </a:p>
          <a:p>
            <a:r>
              <a:rPr lang="en-US" dirty="0"/>
              <a:t>Operational Managers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Board Members</a:t>
            </a:r>
          </a:p>
          <a:p>
            <a:r>
              <a:rPr lang="en-US" dirty="0"/>
              <a:t>PR/Marketing</a:t>
            </a:r>
          </a:p>
        </p:txBody>
      </p:sp>
    </p:spTree>
    <p:extLst>
      <p:ext uri="{BB962C8B-B14F-4D97-AF65-F5344CB8AC3E}">
        <p14:creationId xmlns:p14="http://schemas.microsoft.com/office/powerpoint/2010/main" val="287883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604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5A70"/>
                </a:solidFill>
                <a:latin typeface="Gotham-Bold" charset="0"/>
              </a:rPr>
              <a:t>Activities</a:t>
            </a:r>
            <a:endParaRPr lang="en-US" sz="5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93126"/>
              </p:ext>
            </p:extLst>
          </p:nvPr>
        </p:nvGraphicFramePr>
        <p:xfrm>
          <a:off x="4629150" y="1825625"/>
          <a:ext cx="3886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4B89739-F2FB-4F4E-A4E4-8B1796A1E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174821"/>
              </p:ext>
            </p:extLst>
          </p:nvPr>
        </p:nvGraphicFramePr>
        <p:xfrm>
          <a:off x="4011283" y="2055377"/>
          <a:ext cx="4504067" cy="364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189DA-6C69-4248-98BB-6F1C62465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684713"/>
            <a:ext cx="7805997" cy="4492250"/>
          </a:xfrm>
        </p:spPr>
        <p:txBody>
          <a:bodyPr/>
          <a:lstStyle/>
          <a:p>
            <a:r>
              <a:rPr lang="en-US" dirty="0"/>
              <a:t>2020 – Exploration of clinic opportunity, signing lease, hiring of additional orthopedic/spinal surgery providers</a:t>
            </a:r>
          </a:p>
          <a:p>
            <a:r>
              <a:rPr lang="en-US" dirty="0"/>
              <a:t>January 2021 – Kick off meeting with maintenance, IT, and administration</a:t>
            </a:r>
          </a:p>
          <a:p>
            <a:r>
              <a:rPr lang="en-US" dirty="0"/>
              <a:t>February 2021 – Check point meeting with original stakeholders for decisions on major furniture needs</a:t>
            </a:r>
          </a:p>
          <a:p>
            <a:r>
              <a:rPr lang="en-US" dirty="0"/>
              <a:t>March 2021 – Provider needs assessed and clinical ordering begins, Clinic name established, EHR departments established and initial patient volumes estimated</a:t>
            </a:r>
          </a:p>
          <a:p>
            <a:r>
              <a:rPr lang="en-US" dirty="0"/>
              <a:t>April 2021 – Floor renovation, minor construction updates, internet installation,  Hours of service established, contact information established, 855A filed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5A70"/>
                </a:solidFill>
                <a:latin typeface="Gotham-Bold" charset="0"/>
              </a:rPr>
              <a:t>Obstacles and Barriers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7D4A8-CCD0-433F-AB6D-D0C6769407B0}"/>
              </a:ext>
            </a:extLst>
          </p:cNvPr>
          <p:cNvSpPr txBox="1"/>
          <p:nvPr/>
        </p:nvSpPr>
        <p:spPr>
          <a:xfrm>
            <a:off x="1003069" y="1612669"/>
            <a:ext cx="7398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Timing of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Rural Health vs. Non-Rural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Water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Delivery timelines longer than anticipated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Lack of outwardly set budget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AE801-6711-40C9-85BD-80D7CE9FA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21762" y="3829466"/>
            <a:ext cx="3571219" cy="20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28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5A70"/>
                </a:solidFill>
                <a:latin typeface="Gotham-Bold" charset="0"/>
              </a:rPr>
              <a:t>Conclusions/Next Steps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48" y="2129221"/>
            <a:ext cx="7813601" cy="32366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Establish consistent staff for reception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Opening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Set date for additional service line starts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Marketing of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Establish consistent operations such as patient survey process and policy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otham-Book" charset="0"/>
                <a:ea typeface="Gotham-Book" charset="0"/>
                <a:cs typeface="Gotham-Book" charset="0"/>
              </a:rPr>
              <a:t>Evaluate operational efficiency and return on investment for final building purchase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5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Gotham-Bold"/>
              </a:rPr>
              <a:t>Open Discussion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28650" y="2430783"/>
            <a:ext cx="6858000" cy="64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>
              <a:solidFill>
                <a:srgbClr val="75787B"/>
              </a:solidFill>
              <a:latin typeface="Libre Baskerville" charset="0"/>
              <a:ea typeface="Libre Baskerville" charset="0"/>
              <a:cs typeface="Libre 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4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orizon Health theme">
      <a:dk1>
        <a:srgbClr val="005970"/>
      </a:dk1>
      <a:lt1>
        <a:srgbClr val="75787B"/>
      </a:lt1>
      <a:dk2>
        <a:srgbClr val="333332"/>
      </a:dk2>
      <a:lt2>
        <a:srgbClr val="FFFFFF"/>
      </a:lt2>
      <a:accent1>
        <a:srgbClr val="00AF66"/>
      </a:accent1>
      <a:accent2>
        <a:srgbClr val="20D081"/>
      </a:accent2>
      <a:accent3>
        <a:srgbClr val="59CBE8"/>
      </a:accent3>
      <a:accent4>
        <a:srgbClr val="D9D9D6"/>
      </a:accent4>
      <a:accent5>
        <a:srgbClr val="003B49"/>
      </a:accent5>
      <a:accent6>
        <a:srgbClr val="005970"/>
      </a:accent6>
      <a:hlink>
        <a:srgbClr val="59CBE8"/>
      </a:hlink>
      <a:folHlink>
        <a:srgbClr val="20D08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4093</TotalTime>
  <Words>340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Gotham-Bold</vt:lpstr>
      <vt:lpstr>Gotham-Book</vt:lpstr>
      <vt:lpstr>Libre Baskerville</vt:lpstr>
      <vt:lpstr>Wingdings</vt:lpstr>
      <vt:lpstr>Office Theme</vt:lpstr>
      <vt:lpstr>Marshall Specialty Clinic</vt:lpstr>
      <vt:lpstr>Project Overview</vt:lpstr>
      <vt:lpstr>Purpose</vt:lpstr>
      <vt:lpstr>Objectives</vt:lpstr>
      <vt:lpstr>Stakeholders</vt:lpstr>
      <vt:lpstr>Activities</vt:lpstr>
      <vt:lpstr>Obstacles and Barriers</vt:lpstr>
      <vt:lpstr>Conclusions/Next Steps</vt:lpstr>
      <vt:lpstr>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 PRESENTATION</dc:title>
  <dc:creator>Microsoft Office User</dc:creator>
  <cp:lastModifiedBy>Kathy Fauble</cp:lastModifiedBy>
  <cp:revision>85</cp:revision>
  <cp:lastPrinted>2021-03-02T14:30:28Z</cp:lastPrinted>
  <dcterms:created xsi:type="dcterms:W3CDTF">2018-02-07T19:46:25Z</dcterms:created>
  <dcterms:modified xsi:type="dcterms:W3CDTF">2021-04-28T16:07:21Z</dcterms:modified>
</cp:coreProperties>
</file>