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17150-D140-4666-9CE3-33CD7C0FC808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818F28-6C8E-4F40-873C-9B419B467952}">
      <dgm:prSet/>
      <dgm:spPr/>
      <dgm:t>
        <a:bodyPr/>
        <a:lstStyle/>
        <a:p>
          <a:r>
            <a:rPr lang="en-US" dirty="0"/>
            <a:t>Research</a:t>
          </a:r>
        </a:p>
      </dgm:t>
    </dgm:pt>
    <dgm:pt modelId="{61C8D1A7-B9E8-47C8-AFC8-B6BB09A02970}" type="parTrans" cxnId="{D0CEEAE8-1751-41EA-BA4F-7039FCC5A512}">
      <dgm:prSet/>
      <dgm:spPr/>
      <dgm:t>
        <a:bodyPr/>
        <a:lstStyle/>
        <a:p>
          <a:endParaRPr lang="en-US"/>
        </a:p>
      </dgm:t>
    </dgm:pt>
    <dgm:pt modelId="{25CF5B62-3248-4F31-BC3D-54A5F5A9AE85}" type="sibTrans" cxnId="{D0CEEAE8-1751-41EA-BA4F-7039FCC5A512}">
      <dgm:prSet/>
      <dgm:spPr/>
      <dgm:t>
        <a:bodyPr/>
        <a:lstStyle/>
        <a:p>
          <a:endParaRPr lang="en-US"/>
        </a:p>
      </dgm:t>
    </dgm:pt>
    <dgm:pt modelId="{B9FD8161-79FF-4B4E-8525-AF3154A603C1}">
      <dgm:prSet/>
      <dgm:spPr/>
      <dgm:t>
        <a:bodyPr/>
        <a:lstStyle/>
        <a:p>
          <a:r>
            <a:rPr lang="en-US" dirty="0"/>
            <a:t>Train</a:t>
          </a:r>
        </a:p>
      </dgm:t>
    </dgm:pt>
    <dgm:pt modelId="{2A0701AB-AC09-42FE-BE8B-9BF6EC8A40A6}" type="parTrans" cxnId="{D4198144-6327-4095-87F3-629A479141D4}">
      <dgm:prSet/>
      <dgm:spPr/>
      <dgm:t>
        <a:bodyPr/>
        <a:lstStyle/>
        <a:p>
          <a:endParaRPr lang="en-US"/>
        </a:p>
      </dgm:t>
    </dgm:pt>
    <dgm:pt modelId="{71F4FB4C-79B7-406C-BC1B-1AB3B8BA4840}" type="sibTrans" cxnId="{D4198144-6327-4095-87F3-629A479141D4}">
      <dgm:prSet/>
      <dgm:spPr/>
      <dgm:t>
        <a:bodyPr/>
        <a:lstStyle/>
        <a:p>
          <a:endParaRPr lang="en-US"/>
        </a:p>
      </dgm:t>
    </dgm:pt>
    <dgm:pt modelId="{1AAAF1F4-DDB3-459F-903E-5B5B3ECBE68B}">
      <dgm:prSet/>
      <dgm:spPr/>
      <dgm:t>
        <a:bodyPr/>
        <a:lstStyle/>
        <a:p>
          <a:r>
            <a:rPr lang="en-US" dirty="0"/>
            <a:t>Understand</a:t>
          </a:r>
        </a:p>
      </dgm:t>
    </dgm:pt>
    <dgm:pt modelId="{DF08AE5C-23C4-4A61-9695-554A0B57B612}" type="parTrans" cxnId="{EC90C403-A50C-4662-9168-BB4BA83C59CD}">
      <dgm:prSet/>
      <dgm:spPr/>
      <dgm:t>
        <a:bodyPr/>
        <a:lstStyle/>
        <a:p>
          <a:endParaRPr lang="en-US"/>
        </a:p>
      </dgm:t>
    </dgm:pt>
    <dgm:pt modelId="{0793E0EB-C3AA-4E42-A5FE-21C830355C04}" type="sibTrans" cxnId="{EC90C403-A50C-4662-9168-BB4BA83C59CD}">
      <dgm:prSet/>
      <dgm:spPr/>
      <dgm:t>
        <a:bodyPr/>
        <a:lstStyle/>
        <a:p>
          <a:endParaRPr lang="en-US"/>
        </a:p>
      </dgm:t>
    </dgm:pt>
    <dgm:pt modelId="{70CF18D1-11DD-4882-BADF-D4669CCEB917}">
      <dgm:prSet/>
      <dgm:spPr/>
      <dgm:t>
        <a:bodyPr/>
        <a:lstStyle/>
        <a:p>
          <a:r>
            <a:rPr lang="en-US" dirty="0"/>
            <a:t>Report</a:t>
          </a:r>
        </a:p>
      </dgm:t>
    </dgm:pt>
    <dgm:pt modelId="{54514DCE-A426-4681-8BB9-A416CB8EF9C4}" type="parTrans" cxnId="{EE42FB97-1044-4B4F-9273-EC7F0A85E692}">
      <dgm:prSet/>
      <dgm:spPr/>
      <dgm:t>
        <a:bodyPr/>
        <a:lstStyle/>
        <a:p>
          <a:endParaRPr lang="en-US"/>
        </a:p>
      </dgm:t>
    </dgm:pt>
    <dgm:pt modelId="{B17F342B-D854-4C80-848A-D3DB4D6960ED}" type="sibTrans" cxnId="{EE42FB97-1044-4B4F-9273-EC7F0A85E692}">
      <dgm:prSet/>
      <dgm:spPr/>
      <dgm:t>
        <a:bodyPr/>
        <a:lstStyle/>
        <a:p>
          <a:endParaRPr lang="en-US"/>
        </a:p>
      </dgm:t>
    </dgm:pt>
    <dgm:pt modelId="{DC8DF7C1-8C1C-4363-A4AD-643353655E3A}">
      <dgm:prSet/>
      <dgm:spPr/>
      <dgm:t>
        <a:bodyPr/>
        <a:lstStyle/>
        <a:p>
          <a:r>
            <a:rPr lang="en-US" dirty="0"/>
            <a:t>Share</a:t>
          </a:r>
        </a:p>
      </dgm:t>
    </dgm:pt>
    <dgm:pt modelId="{3BEBC125-4EC7-4BF5-9A63-B525C5B738BF}" type="parTrans" cxnId="{49EEDBD0-FA5F-489A-91A8-167D07C4A716}">
      <dgm:prSet/>
      <dgm:spPr/>
      <dgm:t>
        <a:bodyPr/>
        <a:lstStyle/>
        <a:p>
          <a:endParaRPr lang="en-US"/>
        </a:p>
      </dgm:t>
    </dgm:pt>
    <dgm:pt modelId="{82CB8614-6C50-447B-8B4F-8FA1334C4FAC}" type="sibTrans" cxnId="{49EEDBD0-FA5F-489A-91A8-167D07C4A716}">
      <dgm:prSet/>
      <dgm:spPr/>
      <dgm:t>
        <a:bodyPr/>
        <a:lstStyle/>
        <a:p>
          <a:endParaRPr lang="en-US"/>
        </a:p>
      </dgm:t>
    </dgm:pt>
    <dgm:pt modelId="{C26FB555-6A9D-4CEB-9491-3335559D7998}" type="pres">
      <dgm:prSet presAssocID="{9C517150-D140-4666-9CE3-33CD7C0FC808}" presName="Name0" presStyleCnt="0">
        <dgm:presLayoutVars>
          <dgm:dir/>
          <dgm:resizeHandles val="exact"/>
        </dgm:presLayoutVars>
      </dgm:prSet>
      <dgm:spPr/>
    </dgm:pt>
    <dgm:pt modelId="{82D0AB3D-7C6C-45D9-85CC-59534BB0AAE1}" type="pres">
      <dgm:prSet presAssocID="{07818F28-6C8E-4F40-873C-9B419B467952}" presName="Name5" presStyleLbl="vennNode1" presStyleIdx="0" presStyleCnt="5">
        <dgm:presLayoutVars>
          <dgm:bulletEnabled val="1"/>
        </dgm:presLayoutVars>
      </dgm:prSet>
      <dgm:spPr/>
    </dgm:pt>
    <dgm:pt modelId="{8BC949F3-7357-4B7C-AB6C-CBFEBF50AC30}" type="pres">
      <dgm:prSet presAssocID="{25CF5B62-3248-4F31-BC3D-54A5F5A9AE85}" presName="space" presStyleCnt="0"/>
      <dgm:spPr/>
    </dgm:pt>
    <dgm:pt modelId="{B86D08F7-E567-4F0A-ADB0-BF2E332F8839}" type="pres">
      <dgm:prSet presAssocID="{B9FD8161-79FF-4B4E-8525-AF3154A603C1}" presName="Name5" presStyleLbl="vennNode1" presStyleIdx="1" presStyleCnt="5">
        <dgm:presLayoutVars>
          <dgm:bulletEnabled val="1"/>
        </dgm:presLayoutVars>
      </dgm:prSet>
      <dgm:spPr/>
    </dgm:pt>
    <dgm:pt modelId="{9801668F-B344-4F0E-9E2C-37D61ADACD69}" type="pres">
      <dgm:prSet presAssocID="{71F4FB4C-79B7-406C-BC1B-1AB3B8BA4840}" presName="space" presStyleCnt="0"/>
      <dgm:spPr/>
    </dgm:pt>
    <dgm:pt modelId="{16DEA156-8FD4-43CD-A014-2625936A1766}" type="pres">
      <dgm:prSet presAssocID="{1AAAF1F4-DDB3-459F-903E-5B5B3ECBE68B}" presName="Name5" presStyleLbl="vennNode1" presStyleIdx="2" presStyleCnt="5">
        <dgm:presLayoutVars>
          <dgm:bulletEnabled val="1"/>
        </dgm:presLayoutVars>
      </dgm:prSet>
      <dgm:spPr/>
    </dgm:pt>
    <dgm:pt modelId="{F2F613E9-7ED0-4D7B-8D31-460974B3754E}" type="pres">
      <dgm:prSet presAssocID="{0793E0EB-C3AA-4E42-A5FE-21C830355C04}" presName="space" presStyleCnt="0"/>
      <dgm:spPr/>
    </dgm:pt>
    <dgm:pt modelId="{9D96D054-6AA8-4EBD-A125-DE3F28BFFC82}" type="pres">
      <dgm:prSet presAssocID="{70CF18D1-11DD-4882-BADF-D4669CCEB917}" presName="Name5" presStyleLbl="vennNode1" presStyleIdx="3" presStyleCnt="5">
        <dgm:presLayoutVars>
          <dgm:bulletEnabled val="1"/>
        </dgm:presLayoutVars>
      </dgm:prSet>
      <dgm:spPr/>
    </dgm:pt>
    <dgm:pt modelId="{6E9076B9-7F78-4AB7-AD09-18D4157D63E5}" type="pres">
      <dgm:prSet presAssocID="{B17F342B-D854-4C80-848A-D3DB4D6960ED}" presName="space" presStyleCnt="0"/>
      <dgm:spPr/>
    </dgm:pt>
    <dgm:pt modelId="{F6E54B71-EAF1-4C28-937F-300B4E3105BF}" type="pres">
      <dgm:prSet presAssocID="{DC8DF7C1-8C1C-4363-A4AD-643353655E3A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EC90C403-A50C-4662-9168-BB4BA83C59CD}" srcId="{9C517150-D140-4666-9CE3-33CD7C0FC808}" destId="{1AAAF1F4-DDB3-459F-903E-5B5B3ECBE68B}" srcOrd="2" destOrd="0" parTransId="{DF08AE5C-23C4-4A61-9695-554A0B57B612}" sibTransId="{0793E0EB-C3AA-4E42-A5FE-21C830355C04}"/>
    <dgm:cxn modelId="{6BDAA234-9D32-4ECF-9373-1BC7FD0A2DB4}" type="presOf" srcId="{07818F28-6C8E-4F40-873C-9B419B467952}" destId="{82D0AB3D-7C6C-45D9-85CC-59534BB0AAE1}" srcOrd="0" destOrd="0" presId="urn:microsoft.com/office/officeart/2005/8/layout/venn3"/>
    <dgm:cxn modelId="{D4198144-6327-4095-87F3-629A479141D4}" srcId="{9C517150-D140-4666-9CE3-33CD7C0FC808}" destId="{B9FD8161-79FF-4B4E-8525-AF3154A603C1}" srcOrd="1" destOrd="0" parTransId="{2A0701AB-AC09-42FE-BE8B-9BF6EC8A40A6}" sibTransId="{71F4FB4C-79B7-406C-BC1B-1AB3B8BA4840}"/>
    <dgm:cxn modelId="{39D9EE6A-DAAC-4417-BC86-25CC169C527E}" type="presOf" srcId="{DC8DF7C1-8C1C-4363-A4AD-643353655E3A}" destId="{F6E54B71-EAF1-4C28-937F-300B4E3105BF}" srcOrd="0" destOrd="0" presId="urn:microsoft.com/office/officeart/2005/8/layout/venn3"/>
    <dgm:cxn modelId="{E37B2282-3C02-4841-8300-B2402C86DEED}" type="presOf" srcId="{9C517150-D140-4666-9CE3-33CD7C0FC808}" destId="{C26FB555-6A9D-4CEB-9491-3335559D7998}" srcOrd="0" destOrd="0" presId="urn:microsoft.com/office/officeart/2005/8/layout/venn3"/>
    <dgm:cxn modelId="{C1254B8C-B896-42CF-88B7-E103D66F8BBE}" type="presOf" srcId="{70CF18D1-11DD-4882-BADF-D4669CCEB917}" destId="{9D96D054-6AA8-4EBD-A125-DE3F28BFFC82}" srcOrd="0" destOrd="0" presId="urn:microsoft.com/office/officeart/2005/8/layout/venn3"/>
    <dgm:cxn modelId="{EE42FB97-1044-4B4F-9273-EC7F0A85E692}" srcId="{9C517150-D140-4666-9CE3-33CD7C0FC808}" destId="{70CF18D1-11DD-4882-BADF-D4669CCEB917}" srcOrd="3" destOrd="0" parTransId="{54514DCE-A426-4681-8BB9-A416CB8EF9C4}" sibTransId="{B17F342B-D854-4C80-848A-D3DB4D6960ED}"/>
    <dgm:cxn modelId="{2DF4F198-34DB-4A72-B70F-C48CC7E9FBAD}" type="presOf" srcId="{1AAAF1F4-DDB3-459F-903E-5B5B3ECBE68B}" destId="{16DEA156-8FD4-43CD-A014-2625936A1766}" srcOrd="0" destOrd="0" presId="urn:microsoft.com/office/officeart/2005/8/layout/venn3"/>
    <dgm:cxn modelId="{655EB6CC-11CB-45F9-9B2D-07B10CC9EBCA}" type="presOf" srcId="{B9FD8161-79FF-4B4E-8525-AF3154A603C1}" destId="{B86D08F7-E567-4F0A-ADB0-BF2E332F8839}" srcOrd="0" destOrd="0" presId="urn:microsoft.com/office/officeart/2005/8/layout/venn3"/>
    <dgm:cxn modelId="{49EEDBD0-FA5F-489A-91A8-167D07C4A716}" srcId="{9C517150-D140-4666-9CE3-33CD7C0FC808}" destId="{DC8DF7C1-8C1C-4363-A4AD-643353655E3A}" srcOrd="4" destOrd="0" parTransId="{3BEBC125-4EC7-4BF5-9A63-B525C5B738BF}" sibTransId="{82CB8614-6C50-447B-8B4F-8FA1334C4FAC}"/>
    <dgm:cxn modelId="{D0CEEAE8-1751-41EA-BA4F-7039FCC5A512}" srcId="{9C517150-D140-4666-9CE3-33CD7C0FC808}" destId="{07818F28-6C8E-4F40-873C-9B419B467952}" srcOrd="0" destOrd="0" parTransId="{61C8D1A7-B9E8-47C8-AFC8-B6BB09A02970}" sibTransId="{25CF5B62-3248-4F31-BC3D-54A5F5A9AE85}"/>
    <dgm:cxn modelId="{73DFB2FB-DBBD-40E3-882E-9E2C87A9993E}" type="presParOf" srcId="{C26FB555-6A9D-4CEB-9491-3335559D7998}" destId="{82D0AB3D-7C6C-45D9-85CC-59534BB0AAE1}" srcOrd="0" destOrd="0" presId="urn:microsoft.com/office/officeart/2005/8/layout/venn3"/>
    <dgm:cxn modelId="{C56A87F2-654E-451B-A58F-D8B5A7465D77}" type="presParOf" srcId="{C26FB555-6A9D-4CEB-9491-3335559D7998}" destId="{8BC949F3-7357-4B7C-AB6C-CBFEBF50AC30}" srcOrd="1" destOrd="0" presId="urn:microsoft.com/office/officeart/2005/8/layout/venn3"/>
    <dgm:cxn modelId="{B32AF967-7D64-44BB-86E9-02D58FBFBA13}" type="presParOf" srcId="{C26FB555-6A9D-4CEB-9491-3335559D7998}" destId="{B86D08F7-E567-4F0A-ADB0-BF2E332F8839}" srcOrd="2" destOrd="0" presId="urn:microsoft.com/office/officeart/2005/8/layout/venn3"/>
    <dgm:cxn modelId="{E09FD08E-B1EF-4300-8AEC-B44576EF3FA9}" type="presParOf" srcId="{C26FB555-6A9D-4CEB-9491-3335559D7998}" destId="{9801668F-B344-4F0E-9E2C-37D61ADACD69}" srcOrd="3" destOrd="0" presId="urn:microsoft.com/office/officeart/2005/8/layout/venn3"/>
    <dgm:cxn modelId="{6B8668E7-5CFE-4384-B631-3A39218C3D59}" type="presParOf" srcId="{C26FB555-6A9D-4CEB-9491-3335559D7998}" destId="{16DEA156-8FD4-43CD-A014-2625936A1766}" srcOrd="4" destOrd="0" presId="urn:microsoft.com/office/officeart/2005/8/layout/venn3"/>
    <dgm:cxn modelId="{3A8EEC72-A787-4B42-953F-551B611BE142}" type="presParOf" srcId="{C26FB555-6A9D-4CEB-9491-3335559D7998}" destId="{F2F613E9-7ED0-4D7B-8D31-460974B3754E}" srcOrd="5" destOrd="0" presId="urn:microsoft.com/office/officeart/2005/8/layout/venn3"/>
    <dgm:cxn modelId="{4AFFF87E-D855-49BD-9793-CE4A5DB3BB4B}" type="presParOf" srcId="{C26FB555-6A9D-4CEB-9491-3335559D7998}" destId="{9D96D054-6AA8-4EBD-A125-DE3F28BFFC82}" srcOrd="6" destOrd="0" presId="urn:microsoft.com/office/officeart/2005/8/layout/venn3"/>
    <dgm:cxn modelId="{069DC5AA-C927-42A0-AA9C-B880DB3C57A3}" type="presParOf" srcId="{C26FB555-6A9D-4CEB-9491-3335559D7998}" destId="{6E9076B9-7F78-4AB7-AD09-18D4157D63E5}" srcOrd="7" destOrd="0" presId="urn:microsoft.com/office/officeart/2005/8/layout/venn3"/>
    <dgm:cxn modelId="{F104DBDD-8E9E-43D3-A623-BB5BDA5F4DA8}" type="presParOf" srcId="{C26FB555-6A9D-4CEB-9491-3335559D7998}" destId="{F6E54B71-EAF1-4C28-937F-300B4E3105BF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0AB3D-7C6C-45D9-85CC-59534BB0AAE1}">
      <dsp:nvSpPr>
        <dsp:cNvPr id="0" name=""/>
        <dsp:cNvSpPr/>
      </dsp:nvSpPr>
      <dsp:spPr>
        <a:xfrm>
          <a:off x="1342" y="581820"/>
          <a:ext cx="2618665" cy="261866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114" tIns="31750" rIns="144114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Research</a:t>
          </a:r>
        </a:p>
      </dsp:txBody>
      <dsp:txXfrm>
        <a:off x="384837" y="965315"/>
        <a:ext cx="1851675" cy="1851675"/>
      </dsp:txXfrm>
    </dsp:sp>
    <dsp:sp modelId="{B86D08F7-E567-4F0A-ADB0-BF2E332F8839}">
      <dsp:nvSpPr>
        <dsp:cNvPr id="0" name=""/>
        <dsp:cNvSpPr/>
      </dsp:nvSpPr>
      <dsp:spPr>
        <a:xfrm>
          <a:off x="2096275" y="581820"/>
          <a:ext cx="2618665" cy="261866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114" tIns="31750" rIns="144114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Train</a:t>
          </a:r>
        </a:p>
      </dsp:txBody>
      <dsp:txXfrm>
        <a:off x="2479770" y="965315"/>
        <a:ext cx="1851675" cy="1851675"/>
      </dsp:txXfrm>
    </dsp:sp>
    <dsp:sp modelId="{16DEA156-8FD4-43CD-A014-2625936A1766}">
      <dsp:nvSpPr>
        <dsp:cNvPr id="0" name=""/>
        <dsp:cNvSpPr/>
      </dsp:nvSpPr>
      <dsp:spPr>
        <a:xfrm>
          <a:off x="4191207" y="581820"/>
          <a:ext cx="2618665" cy="261866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114" tIns="31750" rIns="144114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Understand</a:t>
          </a:r>
        </a:p>
      </dsp:txBody>
      <dsp:txXfrm>
        <a:off x="4574702" y="965315"/>
        <a:ext cx="1851675" cy="1851675"/>
      </dsp:txXfrm>
    </dsp:sp>
    <dsp:sp modelId="{9D96D054-6AA8-4EBD-A125-DE3F28BFFC82}">
      <dsp:nvSpPr>
        <dsp:cNvPr id="0" name=""/>
        <dsp:cNvSpPr/>
      </dsp:nvSpPr>
      <dsp:spPr>
        <a:xfrm>
          <a:off x="6286140" y="581820"/>
          <a:ext cx="2618665" cy="261866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114" tIns="31750" rIns="144114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Report</a:t>
          </a:r>
        </a:p>
      </dsp:txBody>
      <dsp:txXfrm>
        <a:off x="6669635" y="965315"/>
        <a:ext cx="1851675" cy="1851675"/>
      </dsp:txXfrm>
    </dsp:sp>
    <dsp:sp modelId="{F6E54B71-EAF1-4C28-937F-300B4E3105BF}">
      <dsp:nvSpPr>
        <dsp:cNvPr id="0" name=""/>
        <dsp:cNvSpPr/>
      </dsp:nvSpPr>
      <dsp:spPr>
        <a:xfrm>
          <a:off x="8381072" y="581820"/>
          <a:ext cx="2618665" cy="261866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114" tIns="31750" rIns="144114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Share</a:t>
          </a:r>
        </a:p>
      </dsp:txBody>
      <dsp:txXfrm>
        <a:off x="8764567" y="965315"/>
        <a:ext cx="1851675" cy="185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58F8-3846-46C7-8AB5-D0E950EB2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64EFF-9FF7-4585-8C57-9BC00216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CD67-6072-48FB-8D4F-FF9011F0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3148-AB37-4100-A086-F0F5E2E9F8D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364B5-D2B4-447E-9ED4-D340544C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D2C39-1E14-4CA6-A6FD-FD1F3B20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D2-9169-4080-ACE1-6DD65B9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E87B-AF4F-48E8-B0F5-D297953D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5D8C2-24F7-4550-924D-5E07867D1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1ACE8-97FB-42FA-84C5-87161B3B1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3148-AB37-4100-A086-F0F5E2E9F8D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3056A-7D21-4652-85F9-44AE5728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E0971-AF4F-4372-9970-F927CD61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D2-9169-4080-ACE1-6DD65B9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2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9184A-6FF3-4F33-8303-7AAA182B5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1AE85-AE06-482B-900B-568440EBB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040F-277E-4657-B14C-33D4D7EF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3148-AB37-4100-A086-F0F5E2E9F8D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23416-217D-43C0-AFDE-A5F6ED90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27C7F-EA92-4B35-BE84-783ABFE1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D2-9169-4080-ACE1-6DD65B9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4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4C9C-F8C2-42B6-BF86-5E174608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AD88-06A8-4DAA-8BBB-4FEDAF4A6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3EA1C-FE7D-4D67-B582-B65977D2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3148-AB37-4100-A086-F0F5E2E9F8D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2210F-73A8-4BCE-BD73-54E63C90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968F-D2FF-4939-8855-66565F22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D2-9169-4080-ACE1-6DD65B9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9A04-B819-40D9-9976-CBA2AFA3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4E8A6-DD43-4990-8972-25C330703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2C2CE-8C8F-4D5A-8921-73BC4EAB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3148-AB37-4100-A086-F0F5E2E9F8D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87F4D-3F00-48CF-BA1F-EC3944B2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4CC2E-9703-4021-A48D-EF89EC91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D2-9169-4080-ACE1-6DD65B9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4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38716-CBDD-44DA-917A-89A4C214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E8CD-482C-497B-9E6E-C0DE075A7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3A581-6EEC-4DD6-A5F1-732957339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91F1A-A912-401C-8E56-21F04188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3148-AB37-4100-A086-F0F5E2E9F8D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3BDE4-A357-4C2A-A0EC-A33B94D1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3E0BA-935B-401A-A913-C2D2D512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D2-9169-4080-ACE1-6DD65B9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7437-0CD4-476E-8975-CB112911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66D7C-D739-4C9C-97C7-AC32B1C86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83EEA-17F5-4F31-85D4-0FF21BA16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839C5-F0E1-4A09-B63D-BB6BA5E50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6F969-07B0-4BCD-BEA0-C4D7B09CD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4476A0-DB03-473E-A86B-AF7491A4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3148-AB37-4100-A086-F0F5E2E9F8D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5D008-6AA3-4869-B091-13741FD5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D77638-B1B8-44D8-BAE9-68C1DC41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D2-9169-4080-ACE1-6DD65B9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2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532E-6A6B-4D21-8E18-1BE0A68E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11614-EC21-4485-892D-CC6666A1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3148-AB37-4100-A086-F0F5E2E9F8D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AE84D-9BAE-46F9-8D61-9D0E2725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02071-0786-4057-8096-A3978AF7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D2-9169-4080-ACE1-6DD65B9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449BF-E119-4077-892C-A9B19FF8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3148-AB37-4100-A086-F0F5E2E9F8D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1A7AC-218B-42AC-8124-DBCA42B6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7187E-E66F-464A-92E4-B6EE026A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D2-9169-4080-ACE1-6DD65B9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C9C3-6FB5-4877-86B2-0D310CC9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D650-8EC7-4824-A2D2-E5A18133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CAD2C-7713-4F94-9D80-4B221E6C1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12CB7-5F12-4CCE-A68A-1AEBFE21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3148-AB37-4100-A086-F0F5E2E9F8D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FA108-AB05-4D52-95DF-EB8ABAB3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F5C74-5D22-4FF7-AC68-F2737BB1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D2-9169-4080-ACE1-6DD65B9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8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F1C-86F3-4220-BDF8-193E1B46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6342A-FFE7-4441-A0D4-1388CBD58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E1B31-D1F6-4B4B-9CD1-05C2EB053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4965A-F4A1-4315-8405-B943096A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3148-AB37-4100-A086-F0F5E2E9F8D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7C132-58F1-4671-BC9C-13C037F8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5157E-A72A-479F-9528-397AC7AB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9D2-9169-4080-ACE1-6DD65B9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4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F3533-1D76-446B-B416-047BD370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AA8D8-22C9-4B3E-8FD5-8D37AE6D4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C3CAE-1539-4820-BC23-6180BC863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3148-AB37-4100-A086-F0F5E2E9F8D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A7892-9D72-4297-B476-48BA73DF3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66E0-C05D-42E6-95A8-FBEFC9A1F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D9D2-9169-4080-ACE1-6DD65B9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0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ade in personal data is here to stay | The Japan Times">
            <a:extLst>
              <a:ext uri="{FF2B5EF4-FFF2-40B4-BE49-F238E27FC236}">
                <a16:creationId xmlns:a16="http://schemas.microsoft.com/office/drawing/2014/main" id="{EE2101A2-D708-4E7D-AE39-59998D78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09FF4A-73D2-4DA7-8788-E4DBCBDEF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ICAHN Fellowship Project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FD4CD-4892-480D-8BAA-42A2C911B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Erin Frank, Horizon Health</a:t>
            </a:r>
          </a:p>
        </p:txBody>
      </p:sp>
    </p:spTree>
    <p:extLst>
      <p:ext uri="{BB962C8B-B14F-4D97-AF65-F5344CB8AC3E}">
        <p14:creationId xmlns:p14="http://schemas.microsoft.com/office/powerpoint/2010/main" val="120259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0098F2-EF3B-4E36-98C5-BABAC6557B05}"/>
              </a:ext>
            </a:extLst>
          </p:cNvPr>
          <p:cNvGrpSpPr/>
          <p:nvPr/>
        </p:nvGrpSpPr>
        <p:grpSpPr>
          <a:xfrm>
            <a:off x="-993913" y="5561851"/>
            <a:ext cx="15838998" cy="1272287"/>
            <a:chOff x="0" y="5585712"/>
            <a:chExt cx="15838998" cy="1272287"/>
          </a:xfrm>
        </p:grpSpPr>
        <p:pic>
          <p:nvPicPr>
            <p:cNvPr id="5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9654EC0D-AF42-43D0-8D12-6C93A5EC5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5714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050BFDEF-AA10-4CB0-A0FF-CB2481928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666" y="5585713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DC58D8E4-6895-4B01-8B9A-EF01D682D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9332" y="5585712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D4132D-70B3-4BB5-9558-B0A8D762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</a:rPr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EAE4-990C-44D8-B589-90783974A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4793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Implementation/pre-load tool</a:t>
            </a:r>
          </a:p>
          <a:p>
            <a:r>
              <a:rPr lang="en-US" dirty="0">
                <a:solidFill>
                  <a:srgbClr val="002060"/>
                </a:solidFill>
              </a:rPr>
              <a:t>Pulling more data from COMPdata</a:t>
            </a:r>
          </a:p>
          <a:p>
            <a:r>
              <a:rPr lang="en-US" dirty="0">
                <a:solidFill>
                  <a:srgbClr val="002060"/>
                </a:solidFill>
              </a:rPr>
              <a:t>Add in metrics we already have access to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Website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Online marketing metrics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CD7E76-DB17-471B-A6D0-23296598E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74793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Determining when to look at what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Frequency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Top 5; bottom 5</a:t>
            </a:r>
          </a:p>
          <a:p>
            <a:r>
              <a:rPr lang="en-US" dirty="0">
                <a:solidFill>
                  <a:srgbClr val="002060"/>
                </a:solidFill>
              </a:rPr>
              <a:t>Continue training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Provider dashboards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CRM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8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A0E0-86D0-4493-8FA4-C505BEC9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Project Overview: Data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38DE95-2984-47C5-BAD4-737DA44D7C81}"/>
              </a:ext>
            </a:extLst>
          </p:cNvPr>
          <p:cNvGrpSpPr/>
          <p:nvPr/>
        </p:nvGrpSpPr>
        <p:grpSpPr>
          <a:xfrm>
            <a:off x="-993913" y="5561851"/>
            <a:ext cx="15838998" cy="1272287"/>
            <a:chOff x="0" y="5585712"/>
            <a:chExt cx="15838998" cy="1272287"/>
          </a:xfrm>
        </p:grpSpPr>
        <p:pic>
          <p:nvPicPr>
            <p:cNvPr id="2050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5687FEBE-16F4-48A0-839B-C644746F1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5714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F3337B41-F4AC-4BDC-AB76-82095D1A9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666" y="5585713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1E057D4B-1817-44E8-BC6E-F27FEC75A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9332" y="5585712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A8065D-F093-4006-9937-37611E7A78F8}"/>
              </a:ext>
            </a:extLst>
          </p:cNvPr>
          <p:cNvSpPr txBox="1">
            <a:spLocks/>
          </p:cNvSpPr>
          <p:nvPr/>
        </p:nvSpPr>
        <p:spPr>
          <a:xfrm>
            <a:off x="313609" y="5686380"/>
            <a:ext cx="5129585" cy="1171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Great things never come from comfort zones.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rgbClr val="002060"/>
                </a:solidFill>
                <a:latin typeface="Book Antiqua" panose="02040602050305030304" pitchFamily="18" charset="0"/>
              </a:rPr>
              <a:t>- Pat Schou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BEA09A8-2BFB-4808-B71B-684670D35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500250"/>
              </p:ext>
            </p:extLst>
          </p:nvPr>
        </p:nvGraphicFramePr>
        <p:xfrm>
          <a:off x="499620" y="1340963"/>
          <a:ext cx="11001081" cy="3782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EE75F9F-82AF-4898-8CA5-16B88418A1B1}"/>
              </a:ext>
            </a:extLst>
          </p:cNvPr>
          <p:cNvGrpSpPr/>
          <p:nvPr/>
        </p:nvGrpSpPr>
        <p:grpSpPr>
          <a:xfrm>
            <a:off x="10009118" y="4524867"/>
            <a:ext cx="1972351" cy="993174"/>
            <a:chOff x="8381072" y="581820"/>
            <a:chExt cx="2618665" cy="2618665"/>
          </a:xfrm>
          <a:scene3d>
            <a:camera prst="orthographicFront"/>
            <a:lightRig rig="flat" dir="t"/>
          </a:scene3d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1712C1-BFE6-4E69-9890-379D73B1851E}"/>
                </a:ext>
              </a:extLst>
            </p:cNvPr>
            <p:cNvSpPr/>
            <p:nvPr/>
          </p:nvSpPr>
          <p:spPr>
            <a:xfrm>
              <a:off x="8381072" y="581820"/>
              <a:ext cx="2618665" cy="2618665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0F420647-B48D-4BBD-80C5-3AC8D1C7E225}"/>
                </a:ext>
              </a:extLst>
            </p:cNvPr>
            <p:cNvSpPr txBox="1"/>
            <p:nvPr/>
          </p:nvSpPr>
          <p:spPr>
            <a:xfrm>
              <a:off x="8764567" y="965315"/>
              <a:ext cx="1851675" cy="185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44114" tIns="31750" rIns="144114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CRM 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Purchase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072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132D-70B3-4BB5-9558-B0A8D762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</a:rPr>
              <a:t>Objectives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EAE4-990C-44D8-B589-90783974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Better understand and use data to make (marketing) decisions </a:t>
            </a:r>
          </a:p>
          <a:p>
            <a:r>
              <a:rPr lang="en-US" dirty="0">
                <a:solidFill>
                  <a:srgbClr val="002060"/>
                </a:solidFill>
              </a:rPr>
              <a:t>Show ROI after decisions are made </a:t>
            </a:r>
          </a:p>
          <a:p>
            <a:r>
              <a:rPr lang="en-US" dirty="0">
                <a:solidFill>
                  <a:srgbClr val="002060"/>
                </a:solidFill>
              </a:rPr>
              <a:t>Determine target market for specialists </a:t>
            </a:r>
          </a:p>
          <a:p>
            <a:r>
              <a:rPr lang="en-US" dirty="0">
                <a:solidFill>
                  <a:srgbClr val="002060"/>
                </a:solidFill>
              </a:rPr>
              <a:t>Automate patient communication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0098F2-EF3B-4E36-98C5-BABAC6557B05}"/>
              </a:ext>
            </a:extLst>
          </p:cNvPr>
          <p:cNvGrpSpPr/>
          <p:nvPr/>
        </p:nvGrpSpPr>
        <p:grpSpPr>
          <a:xfrm>
            <a:off x="-993913" y="5561851"/>
            <a:ext cx="15838998" cy="1272287"/>
            <a:chOff x="0" y="5585712"/>
            <a:chExt cx="15838998" cy="1272287"/>
          </a:xfrm>
        </p:grpSpPr>
        <p:pic>
          <p:nvPicPr>
            <p:cNvPr id="5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9654EC0D-AF42-43D0-8D12-6C93A5EC5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5714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050BFDEF-AA10-4CB0-A0FF-CB2481928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666" y="5585713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DC58D8E4-6895-4B01-8B9A-EF01D682D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9332" y="5585712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2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132D-70B3-4BB5-9558-B0A8D762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</a:rPr>
              <a:t>Objectives—CRM Specific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EAE4-990C-44D8-B589-90783974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Wellness campaigns to improve health outcomes	</a:t>
            </a:r>
          </a:p>
          <a:p>
            <a:r>
              <a:rPr lang="en-US" dirty="0">
                <a:solidFill>
                  <a:srgbClr val="002060"/>
                </a:solidFill>
              </a:rPr>
              <a:t>Automate annual visit reminders to improve compliance </a:t>
            </a:r>
          </a:p>
          <a:p>
            <a:r>
              <a:rPr lang="en-US" dirty="0">
                <a:solidFill>
                  <a:srgbClr val="002060"/>
                </a:solidFill>
              </a:rPr>
              <a:t>Patient targeting to improve quality measures </a:t>
            </a:r>
          </a:p>
          <a:p>
            <a:r>
              <a:rPr lang="en-US" dirty="0">
                <a:solidFill>
                  <a:srgbClr val="002060"/>
                </a:solidFill>
              </a:rPr>
              <a:t>Chronic care management communication to engage patients </a:t>
            </a:r>
          </a:p>
          <a:p>
            <a:r>
              <a:rPr lang="en-US" dirty="0">
                <a:solidFill>
                  <a:srgbClr val="002060"/>
                </a:solidFill>
              </a:rPr>
              <a:t>Close gaps in care by geotargeting using social determinants of health</a:t>
            </a:r>
          </a:p>
          <a:p>
            <a:r>
              <a:rPr lang="en-US" dirty="0">
                <a:solidFill>
                  <a:srgbClr val="002060"/>
                </a:solidFill>
              </a:rPr>
              <a:t>Improve specialist marketing by understanding competition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0098F2-EF3B-4E36-98C5-BABAC6557B05}"/>
              </a:ext>
            </a:extLst>
          </p:cNvPr>
          <p:cNvGrpSpPr/>
          <p:nvPr/>
        </p:nvGrpSpPr>
        <p:grpSpPr>
          <a:xfrm>
            <a:off x="-993913" y="5561851"/>
            <a:ext cx="15838998" cy="1272287"/>
            <a:chOff x="0" y="5585712"/>
            <a:chExt cx="15838998" cy="1272287"/>
          </a:xfrm>
        </p:grpSpPr>
        <p:pic>
          <p:nvPicPr>
            <p:cNvPr id="5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9654EC0D-AF42-43D0-8D12-6C93A5EC5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5714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050BFDEF-AA10-4CB0-A0FF-CB2481928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666" y="5585713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DC58D8E4-6895-4B01-8B9A-EF01D682D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9332" y="5585712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603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0098F2-EF3B-4E36-98C5-BABAC6557B05}"/>
              </a:ext>
            </a:extLst>
          </p:cNvPr>
          <p:cNvGrpSpPr/>
          <p:nvPr/>
        </p:nvGrpSpPr>
        <p:grpSpPr>
          <a:xfrm>
            <a:off x="-993913" y="5561851"/>
            <a:ext cx="15838998" cy="1272287"/>
            <a:chOff x="0" y="5585712"/>
            <a:chExt cx="15838998" cy="1272287"/>
          </a:xfrm>
        </p:grpSpPr>
        <p:pic>
          <p:nvPicPr>
            <p:cNvPr id="5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9654EC0D-AF42-43D0-8D12-6C93A5EC5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5714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050BFDEF-AA10-4CB0-A0FF-CB2481928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666" y="5585713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DC58D8E4-6895-4B01-8B9A-EF01D682D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9332" y="5585712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D4132D-70B3-4BB5-9558-B0A8D762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150"/>
            <a:ext cx="10515600" cy="1325563"/>
          </a:xfrm>
        </p:spPr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</a:rPr>
              <a:t>Stakeholders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EAE4-990C-44D8-B589-90783974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6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Clinic Director</a:t>
            </a:r>
          </a:p>
          <a:p>
            <a:r>
              <a:rPr lang="en-US" dirty="0">
                <a:solidFill>
                  <a:srgbClr val="002060"/>
                </a:solidFill>
              </a:rPr>
              <a:t>CFO </a:t>
            </a:r>
          </a:p>
          <a:p>
            <a:r>
              <a:rPr lang="en-US" dirty="0">
                <a:solidFill>
                  <a:srgbClr val="002060"/>
                </a:solidFill>
              </a:rPr>
              <a:t>Providers—specialists in particular </a:t>
            </a:r>
          </a:p>
          <a:p>
            <a:r>
              <a:rPr lang="en-US" dirty="0">
                <a:solidFill>
                  <a:srgbClr val="002060"/>
                </a:solidFill>
              </a:rPr>
              <a:t>Chronic Care Management Team </a:t>
            </a:r>
          </a:p>
          <a:p>
            <a:r>
              <a:rPr lang="en-US" dirty="0">
                <a:solidFill>
                  <a:srgbClr val="002060"/>
                </a:solidFill>
              </a:rPr>
              <a:t>Systems Manager/Information Services</a:t>
            </a:r>
          </a:p>
          <a:p>
            <a:r>
              <a:rPr lang="en-US" dirty="0">
                <a:solidFill>
                  <a:srgbClr val="002060"/>
                </a:solidFill>
              </a:rPr>
              <a:t>My team </a:t>
            </a:r>
          </a:p>
          <a:p>
            <a:r>
              <a:rPr lang="en-US" dirty="0">
                <a:solidFill>
                  <a:srgbClr val="002060"/>
                </a:solidFill>
              </a:rPr>
              <a:t>Board of Directors </a:t>
            </a:r>
          </a:p>
        </p:txBody>
      </p:sp>
      <p:pic>
        <p:nvPicPr>
          <p:cNvPr id="6148" name="Picture 4" descr="7. Stakeholder Management - The Will To Change">
            <a:extLst>
              <a:ext uri="{FF2B5EF4-FFF2-40B4-BE49-F238E27FC236}">
                <a16:creationId xmlns:a16="http://schemas.microsoft.com/office/drawing/2014/main" id="{729DC8A9-A9FD-4B3C-BCDA-5768E720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20" y="1981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1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0098F2-EF3B-4E36-98C5-BABAC6557B05}"/>
              </a:ext>
            </a:extLst>
          </p:cNvPr>
          <p:cNvGrpSpPr/>
          <p:nvPr/>
        </p:nvGrpSpPr>
        <p:grpSpPr>
          <a:xfrm>
            <a:off x="-993913" y="5561851"/>
            <a:ext cx="15838998" cy="1272287"/>
            <a:chOff x="0" y="5585712"/>
            <a:chExt cx="15838998" cy="1272287"/>
          </a:xfrm>
        </p:grpSpPr>
        <p:pic>
          <p:nvPicPr>
            <p:cNvPr id="5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9654EC0D-AF42-43D0-8D12-6C93A5EC5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5714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050BFDEF-AA10-4CB0-A0FF-CB2481928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666" y="5585713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DC58D8E4-6895-4B01-8B9A-EF01D682D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9332" y="5585712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D4132D-70B3-4BB5-9558-B0A8D762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150"/>
            <a:ext cx="10515600" cy="1325563"/>
          </a:xfrm>
        </p:spPr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</a:rPr>
              <a:t>Activities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EAE4-990C-44D8-B589-90783974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92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COMPdata training </a:t>
            </a:r>
          </a:p>
          <a:p>
            <a:r>
              <a:rPr lang="en-US" dirty="0">
                <a:solidFill>
                  <a:srgbClr val="002060"/>
                </a:solidFill>
              </a:rPr>
              <a:t>Determine what is already being done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Within marketing scope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Throughout our organization  </a:t>
            </a:r>
          </a:p>
          <a:p>
            <a:r>
              <a:rPr lang="en-US" dirty="0">
                <a:solidFill>
                  <a:srgbClr val="002060"/>
                </a:solidFill>
              </a:rPr>
              <a:t>Project management &amp; IS involvement </a:t>
            </a:r>
          </a:p>
          <a:p>
            <a:r>
              <a:rPr lang="en-US" dirty="0">
                <a:solidFill>
                  <a:srgbClr val="002060"/>
                </a:solidFill>
              </a:rPr>
              <a:t>Benchmarking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SHSMD (Nevada)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ICAHN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Carle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CRM customer  </a:t>
            </a:r>
          </a:p>
          <a:p>
            <a:r>
              <a:rPr lang="en-US" dirty="0">
                <a:solidFill>
                  <a:srgbClr val="002060"/>
                </a:solidFill>
              </a:rPr>
              <a:t>All the demos!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8AA1E7-3AC2-4A92-92A2-2A667D1C6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85" y="3779437"/>
            <a:ext cx="4429739" cy="2653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A5874E-AA93-4321-9A2F-1A60CE219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779" y="4425613"/>
            <a:ext cx="2309014" cy="2286209"/>
          </a:xfrm>
          <a:prstGeom prst="rect">
            <a:avLst/>
          </a:prstGeom>
        </p:spPr>
      </p:pic>
      <p:pic>
        <p:nvPicPr>
          <p:cNvPr id="1026" name="img228996" descr="dc28ff0b-1c4f-4e98-9918-5450c81e8978">
            <a:extLst>
              <a:ext uri="{FF2B5EF4-FFF2-40B4-BE49-F238E27FC236}">
                <a16:creationId xmlns:a16="http://schemas.microsoft.com/office/drawing/2014/main" id="{7C0AF572-7D9F-4F85-B520-04ED9285D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77" y="1772595"/>
            <a:ext cx="3640606" cy="194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g457489" descr="d1bb89a7-ae9b-4695-8094-fa074a36c27d">
            <a:extLst>
              <a:ext uri="{FF2B5EF4-FFF2-40B4-BE49-F238E27FC236}">
                <a16:creationId xmlns:a16="http://schemas.microsoft.com/office/drawing/2014/main" id="{E37BE67B-7477-4553-A859-C8FC644F7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59" y="234769"/>
            <a:ext cx="3708977" cy="19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06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0098F2-EF3B-4E36-98C5-BABAC6557B05}"/>
              </a:ext>
            </a:extLst>
          </p:cNvPr>
          <p:cNvGrpSpPr/>
          <p:nvPr/>
        </p:nvGrpSpPr>
        <p:grpSpPr>
          <a:xfrm>
            <a:off x="-993913" y="5561851"/>
            <a:ext cx="15838998" cy="1272287"/>
            <a:chOff x="0" y="5585712"/>
            <a:chExt cx="15838998" cy="1272287"/>
          </a:xfrm>
        </p:grpSpPr>
        <p:pic>
          <p:nvPicPr>
            <p:cNvPr id="5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9654EC0D-AF42-43D0-8D12-6C93A5EC5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5714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050BFDEF-AA10-4CB0-A0FF-CB2481928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666" y="5585713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DC58D8E4-6895-4B01-8B9A-EF01D682D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9332" y="5585712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D4132D-70B3-4BB5-9558-B0A8D762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150"/>
            <a:ext cx="10515600" cy="1325563"/>
          </a:xfrm>
        </p:spPr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</a:rPr>
              <a:t>Activities </a:t>
            </a:r>
            <a:endParaRPr lang="en-US" dirty="0"/>
          </a:p>
        </p:txBody>
      </p:sp>
      <p:sp>
        <p:nvSpPr>
          <p:cNvPr id="8" name="AutoShape 2" descr="Salesforce">
            <a:extLst>
              <a:ext uri="{FF2B5EF4-FFF2-40B4-BE49-F238E27FC236}">
                <a16:creationId xmlns:a16="http://schemas.microsoft.com/office/drawing/2014/main" id="{8AF5B1E1-D00C-4587-9610-B50F4BD24C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549842"/>
            <a:ext cx="2031558" cy="203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Salesforce logo">
            <a:extLst>
              <a:ext uri="{FF2B5EF4-FFF2-40B4-BE49-F238E27FC236}">
                <a16:creationId xmlns:a16="http://schemas.microsoft.com/office/drawing/2014/main" id="{8CA50DBC-BE5E-4DDD-BD94-92FB82E96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582" y="1378432"/>
            <a:ext cx="1570409" cy="111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ynamics 365 Logo | evolution history and meaning, PNG">
            <a:extLst>
              <a:ext uri="{FF2B5EF4-FFF2-40B4-BE49-F238E27FC236}">
                <a16:creationId xmlns:a16="http://schemas.microsoft.com/office/drawing/2014/main" id="{B931A1E8-1211-4ECF-AD50-CAA4EA811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95" y="1183399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nflux MD Reviews and Pricing - 2021">
            <a:extLst>
              <a:ext uri="{FF2B5EF4-FFF2-40B4-BE49-F238E27FC236}">
                <a16:creationId xmlns:a16="http://schemas.microsoft.com/office/drawing/2014/main" id="{15D66DC6-FF55-4E1F-9E8D-C5223263D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76" y="340032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atientPop Closes $10M Series A to Accelerate Expansion - PatientPop">
            <a:extLst>
              <a:ext uri="{FF2B5EF4-FFF2-40B4-BE49-F238E27FC236}">
                <a16:creationId xmlns:a16="http://schemas.microsoft.com/office/drawing/2014/main" id="{1A74D651-D511-4784-953E-DE002F44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86" y="3657933"/>
            <a:ext cx="2697644" cy="13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ubSpot Launches Service Hub to Transform the Way Businesses Delight their  Customers">
            <a:extLst>
              <a:ext uri="{FF2B5EF4-FFF2-40B4-BE49-F238E27FC236}">
                <a16:creationId xmlns:a16="http://schemas.microsoft.com/office/drawing/2014/main" id="{3EA06115-3627-410C-84C0-830AB9BD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663" y="4201064"/>
            <a:ext cx="2596245" cy="7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ferralMD | AngelList Talent">
            <a:extLst>
              <a:ext uri="{FF2B5EF4-FFF2-40B4-BE49-F238E27FC236}">
                <a16:creationId xmlns:a16="http://schemas.microsoft.com/office/drawing/2014/main" id="{ACEC6348-B3C5-4BC9-B583-C9E29EB0E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76" y="1969568"/>
            <a:ext cx="2889119" cy="18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ealthGrid has an Explosive 2017 and is Poised for Another Breakthrough  Year in 2018">
            <a:extLst>
              <a:ext uri="{FF2B5EF4-FFF2-40B4-BE49-F238E27FC236}">
                <a16:creationId xmlns:a16="http://schemas.microsoft.com/office/drawing/2014/main" id="{DFF31506-4F12-4FBA-8B02-E0A95CAF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71" y="25313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Welltok (@Welltok) | Twitter">
            <a:extLst>
              <a:ext uri="{FF2B5EF4-FFF2-40B4-BE49-F238E27FC236}">
                <a16:creationId xmlns:a16="http://schemas.microsoft.com/office/drawing/2014/main" id="{C4AAF095-2F42-4154-B7D1-0AC818C3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9" y="27945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6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0098F2-EF3B-4E36-98C5-BABAC6557B05}"/>
              </a:ext>
            </a:extLst>
          </p:cNvPr>
          <p:cNvGrpSpPr/>
          <p:nvPr/>
        </p:nvGrpSpPr>
        <p:grpSpPr>
          <a:xfrm>
            <a:off x="-993913" y="5561851"/>
            <a:ext cx="15838998" cy="1272287"/>
            <a:chOff x="0" y="5585712"/>
            <a:chExt cx="15838998" cy="1272287"/>
          </a:xfrm>
        </p:grpSpPr>
        <p:pic>
          <p:nvPicPr>
            <p:cNvPr id="5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9654EC0D-AF42-43D0-8D12-6C93A5EC5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5714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050BFDEF-AA10-4CB0-A0FF-CB2481928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666" y="5585713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DC58D8E4-6895-4B01-8B9A-EF01D682D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9332" y="5585712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D4132D-70B3-4BB5-9558-B0A8D762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150"/>
            <a:ext cx="10515600" cy="1325563"/>
          </a:xfrm>
        </p:spPr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</a:rPr>
              <a:t>Obstacles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EAE4-990C-44D8-B589-90783974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92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Timeline </a:t>
            </a:r>
          </a:p>
          <a:p>
            <a:r>
              <a:rPr lang="en-US" dirty="0">
                <a:solidFill>
                  <a:srgbClr val="002060"/>
                </a:solidFill>
              </a:rPr>
              <a:t>Integration models</a:t>
            </a:r>
          </a:p>
          <a:p>
            <a:r>
              <a:rPr lang="en-US" dirty="0">
                <a:solidFill>
                  <a:srgbClr val="002060"/>
                </a:solidFill>
              </a:rPr>
              <a:t>Healthcare specificity </a:t>
            </a:r>
          </a:p>
          <a:p>
            <a:r>
              <a:rPr lang="en-US" dirty="0">
                <a:solidFill>
                  <a:srgbClr val="002060"/>
                </a:solidFill>
              </a:rPr>
              <a:t>My time </a:t>
            </a:r>
          </a:p>
          <a:p>
            <a:r>
              <a:rPr lang="en-US" dirty="0">
                <a:solidFill>
                  <a:srgbClr val="002060"/>
                </a:solidFill>
              </a:rPr>
              <a:t>Role development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A54352-C4C0-44D8-9C38-003ABA3C4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84" y="198150"/>
            <a:ext cx="6566011" cy="36933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08118E-0EEE-4475-9DD5-D0558AAAF6C2}"/>
              </a:ext>
            </a:extLst>
          </p:cNvPr>
          <p:cNvSpPr/>
          <p:nvPr/>
        </p:nvSpPr>
        <p:spPr>
          <a:xfrm>
            <a:off x="6345141" y="3180522"/>
            <a:ext cx="1582309" cy="88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51AA38-1F9C-4FB3-B746-58BD64726B30}"/>
              </a:ext>
            </a:extLst>
          </p:cNvPr>
          <p:cNvSpPr/>
          <p:nvPr/>
        </p:nvSpPr>
        <p:spPr>
          <a:xfrm>
            <a:off x="11198086" y="3312329"/>
            <a:ext cx="1582309" cy="88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1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0098F2-EF3B-4E36-98C5-BABAC6557B05}"/>
              </a:ext>
            </a:extLst>
          </p:cNvPr>
          <p:cNvGrpSpPr/>
          <p:nvPr/>
        </p:nvGrpSpPr>
        <p:grpSpPr>
          <a:xfrm>
            <a:off x="-993913" y="5561851"/>
            <a:ext cx="15838998" cy="1272287"/>
            <a:chOff x="0" y="5585712"/>
            <a:chExt cx="15838998" cy="1272287"/>
          </a:xfrm>
        </p:grpSpPr>
        <p:pic>
          <p:nvPicPr>
            <p:cNvPr id="5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9654EC0D-AF42-43D0-8D12-6C93A5EC5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5714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050BFDEF-AA10-4CB0-A0FF-CB2481928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666" y="5585713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QS Unisolution | Best Practices for International Data Officers: Data  Analysis and Critical Reporting">
              <a:extLst>
                <a:ext uri="{FF2B5EF4-FFF2-40B4-BE49-F238E27FC236}">
                  <a16:creationId xmlns:a16="http://schemas.microsoft.com/office/drawing/2014/main" id="{DC58D8E4-6895-4B01-8B9A-EF01D682D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9332" y="5585712"/>
              <a:ext cx="5279666" cy="127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D4132D-70B3-4BB5-9558-B0A8D762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150"/>
            <a:ext cx="10515600" cy="1325563"/>
          </a:xfrm>
        </p:spPr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</a:rPr>
              <a:t>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EAE4-990C-44D8-B589-90783974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92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Engagement throughout </a:t>
            </a:r>
          </a:p>
          <a:p>
            <a:r>
              <a:rPr lang="en-US" dirty="0">
                <a:solidFill>
                  <a:srgbClr val="002060"/>
                </a:solidFill>
              </a:rPr>
              <a:t>COMPdata trained; bariatric service line assessment </a:t>
            </a:r>
          </a:p>
          <a:p>
            <a:r>
              <a:rPr lang="en-US" dirty="0">
                <a:solidFill>
                  <a:srgbClr val="002060"/>
                </a:solidFill>
              </a:rPr>
              <a:t>CRM selected!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Supplemental data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Assumptions to identify prospective patients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Outreach specialist </a:t>
            </a:r>
          </a:p>
          <a:p>
            <a:r>
              <a:rPr lang="en-US" dirty="0">
                <a:solidFill>
                  <a:srgbClr val="002060"/>
                </a:solidFill>
              </a:rPr>
              <a:t>Data is elusive, but making progress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67A720-F8D4-42EC-9518-D433D8CD5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78" y="3016528"/>
            <a:ext cx="2617116" cy="26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2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5855</TotalTime>
  <Words>240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Office Theme</vt:lpstr>
      <vt:lpstr>ICAHN Fellowship Project </vt:lpstr>
      <vt:lpstr>Project Overview: Data </vt:lpstr>
      <vt:lpstr>Objectives </vt:lpstr>
      <vt:lpstr>Objectives—CRM Specific </vt:lpstr>
      <vt:lpstr>Stakeholders</vt:lpstr>
      <vt:lpstr>Activities </vt:lpstr>
      <vt:lpstr>Activities </vt:lpstr>
      <vt:lpstr>Obstacles </vt:lpstr>
      <vt:lpstr>Outcomes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horizonmktg@outlook.com</dc:creator>
  <cp:lastModifiedBy>Kathy Fauble</cp:lastModifiedBy>
  <cp:revision>29</cp:revision>
  <cp:lastPrinted>2021-04-26T16:18:03Z</cp:lastPrinted>
  <dcterms:created xsi:type="dcterms:W3CDTF">2021-04-22T20:39:21Z</dcterms:created>
  <dcterms:modified xsi:type="dcterms:W3CDTF">2021-04-27T20:35:27Z</dcterms:modified>
</cp:coreProperties>
</file>