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comments/comment2.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256" r:id="rId2"/>
    <p:sldId id="257" r:id="rId3"/>
    <p:sldId id="261" r:id="rId4"/>
    <p:sldId id="265" r:id="rId5"/>
    <p:sldId id="263" r:id="rId6"/>
    <p:sldId id="262" r:id="rId7"/>
    <p:sldId id="264" r:id="rId8"/>
    <p:sldId id="267" r:id="rId9"/>
    <p:sldId id="268" r:id="rId10"/>
    <p:sldId id="259" r:id="rId11"/>
    <p:sldId id="260" r:id="rId12"/>
    <p:sldId id="266" r:id="rId13"/>
    <p:sldId id="25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9144000" cy="6858000" type="screen4x3"/>
  <p:notesSz cx="7010400"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ori Hansen" initials="LH" lastIdx="40" clrIdx="0">
    <p:extLst>
      <p:ext uri="{19B8F6BF-5375-455C-9EA6-DF929625EA0E}">
        <p15:presenceInfo xmlns:p15="http://schemas.microsoft.com/office/powerpoint/2012/main" userId="S-1-5-21-2106337540-483723446-1672037986-780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9" d="100"/>
          <a:sy n="99" d="100"/>
        </p:scale>
        <p:origin x="555" y="5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01-14T11:09:11.259" idx="35">
    <p:pos x="10" y="10"/>
    <p:text>this slide seems out of place here - what's the context? Is the information from the report (don't think so because this slide references 2018 and the report is from 2011?). So I think it should be placed somewhere else OR given a "Champaign County Drug Court" or similar title.</p:text>
    <p:extLst>
      <p:ext uri="{C676402C-5697-4E1C-873F-D02D1690AC5C}">
        <p15:threadingInfo xmlns:p15="http://schemas.microsoft.com/office/powerpoint/2012/main" timeZoneBias="36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9-01-14T11:19:36.958" idx="38">
    <p:pos x="3256" y="2178"/>
    <p:text>whose insurance are we talking about?</p:text>
    <p:extLst>
      <p:ext uri="{C676402C-5697-4E1C-873F-D02D1690AC5C}">
        <p15:threadingInfo xmlns:p15="http://schemas.microsoft.com/office/powerpoint/2012/main" timeZoneBias="360"/>
      </p:ext>
    </p:extLst>
  </p:cm>
  <p:cm authorId="1" dt="2019-01-14T11:20:19.037" idx="39">
    <p:pos x="3781" y="3426"/>
    <p:text>jargony - what system? foster care system? court system?</p:text>
    <p:extLst>
      <p:ext uri="{C676402C-5697-4E1C-873F-D02D1690AC5C}">
        <p15:threadingInfo xmlns:p15="http://schemas.microsoft.com/office/powerpoint/2012/main" timeZoneBias="36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3550"/>
          </a:xfrm>
          <a:prstGeom prst="rect">
            <a:avLst/>
          </a:prstGeom>
        </p:spPr>
        <p:txBody>
          <a:bodyPr vert="horz" lIns="91440" tIns="45720" rIns="91440" bIns="45720" rtlCol="0"/>
          <a:lstStyle>
            <a:lvl1pPr algn="r">
              <a:defRPr sz="1200"/>
            </a:lvl1pPr>
          </a:lstStyle>
          <a:p>
            <a:fld id="{F39B32EC-5335-4623-BAD8-6D055D1AD6E2}" type="datetimeFigureOut">
              <a:rPr lang="en-US" smtClean="0"/>
              <a:t>6/23/2019</a:t>
            </a:fld>
            <a:endParaRPr lang="en-US"/>
          </a:p>
        </p:txBody>
      </p:sp>
      <p:sp>
        <p:nvSpPr>
          <p:cNvPr id="4" name="Slide Image Placeholder 3"/>
          <p:cNvSpPr>
            <a:spLocks noGrp="1" noRot="1" noChangeAspect="1"/>
          </p:cNvSpPr>
          <p:nvPr>
            <p:ph type="sldImg" idx="2"/>
          </p:nvPr>
        </p:nvSpPr>
        <p:spPr>
          <a:xfrm>
            <a:off x="1427163" y="1154113"/>
            <a:ext cx="4156075" cy="31178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45000"/>
            <a:ext cx="5607050" cy="3636963"/>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525"/>
            <a:ext cx="3038475" cy="46355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772525"/>
            <a:ext cx="3038475" cy="463550"/>
          </a:xfrm>
          <a:prstGeom prst="rect">
            <a:avLst/>
          </a:prstGeom>
        </p:spPr>
        <p:txBody>
          <a:bodyPr vert="horz" lIns="91440" tIns="45720" rIns="91440" bIns="45720" rtlCol="0" anchor="b"/>
          <a:lstStyle>
            <a:lvl1pPr algn="r">
              <a:defRPr sz="1200"/>
            </a:lvl1pPr>
          </a:lstStyle>
          <a:p>
            <a:fld id="{A968DAE3-93DC-49F0-898F-C3C2FDF82FCF}" type="slidenum">
              <a:rPr lang="en-US" smtClean="0"/>
              <a:t>‹#›</a:t>
            </a:fld>
            <a:endParaRPr lang="en-US"/>
          </a:p>
        </p:txBody>
      </p:sp>
    </p:spTree>
    <p:extLst>
      <p:ext uri="{BB962C8B-B14F-4D97-AF65-F5344CB8AC3E}">
        <p14:creationId xmlns:p14="http://schemas.microsoft.com/office/powerpoint/2010/main" val="38544936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68DAE3-93DC-49F0-898F-C3C2FDF82FCF}" type="slidenum">
              <a:rPr lang="en-US" smtClean="0"/>
              <a:t>6</a:t>
            </a:fld>
            <a:endParaRPr lang="en-US"/>
          </a:p>
        </p:txBody>
      </p:sp>
    </p:spTree>
    <p:extLst>
      <p:ext uri="{BB962C8B-B14F-4D97-AF65-F5344CB8AC3E}">
        <p14:creationId xmlns:p14="http://schemas.microsoft.com/office/powerpoint/2010/main" val="37757813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46404" y="758952"/>
            <a:ext cx="7063740" cy="4041648"/>
          </a:xfrm>
        </p:spPr>
        <p:txBody>
          <a:bodyPr anchor="b">
            <a:normAutofit/>
          </a:bodyPr>
          <a:lstStyle>
            <a:lvl1pPr algn="l">
              <a:lnSpc>
                <a:spcPct val="85000"/>
              </a:lnSpc>
              <a:defRPr sz="660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946404" y="4800600"/>
            <a:ext cx="7063740" cy="1691640"/>
          </a:xfrm>
        </p:spPr>
        <p:txBody>
          <a:bodyPr>
            <a:normAutofit/>
          </a:bodyPr>
          <a:lstStyle>
            <a:lvl1pPr marL="0" indent="0" algn="l">
              <a:buNone/>
              <a:defRPr sz="2000" baseline="0">
                <a:solidFill>
                  <a:schemeClr val="tx1">
                    <a:lumMod val="85000"/>
                  </a:schemeClr>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Rectangle 6"/>
          <p:cNvSpPr/>
          <p:nvPr/>
        </p:nvSpPr>
        <p:spPr>
          <a:xfrm>
            <a:off x="0" y="0"/>
            <a:ext cx="3429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Date Placeholder 7"/>
          <p:cNvSpPr>
            <a:spLocks noGrp="1"/>
          </p:cNvSpPr>
          <p:nvPr>
            <p:ph type="dt" sz="half" idx="10"/>
          </p:nvPr>
        </p:nvSpPr>
        <p:spPr/>
        <p:txBody>
          <a:bodyPr/>
          <a:lstStyle>
            <a:lvl1pPr>
              <a:defRPr>
                <a:solidFill>
                  <a:schemeClr val="bg2">
                    <a:lumMod val="20000"/>
                    <a:lumOff val="80000"/>
                  </a:schemeClr>
                </a:solidFill>
              </a:defRPr>
            </a:lvl1pPr>
          </a:lstStyle>
          <a:p>
            <a:fld id="{CB57B02F-57C6-47CA-9CF1-EBDA9A53D4E0}" type="datetimeFigureOut">
              <a:rPr lang="en-US" smtClean="0"/>
              <a:t>6/23/2019</a:t>
            </a:fld>
            <a:endParaRPr lang="en-US"/>
          </a:p>
        </p:txBody>
      </p:sp>
      <p:sp>
        <p:nvSpPr>
          <p:cNvPr id="9" name="Footer Placeholder 8"/>
          <p:cNvSpPr>
            <a:spLocks noGrp="1"/>
          </p:cNvSpPr>
          <p:nvPr>
            <p:ph type="ftr" sz="quarter" idx="11"/>
          </p:nvPr>
        </p:nvSpPr>
        <p:spPr/>
        <p:txBody>
          <a:bodyPr/>
          <a:lstStyle>
            <a:lvl1pPr>
              <a:defRPr>
                <a:solidFill>
                  <a:schemeClr val="bg2">
                    <a:lumMod val="20000"/>
                    <a:lumOff val="80000"/>
                  </a:schemeClr>
                </a:solidFill>
              </a:defRPr>
            </a:lvl1pPr>
          </a:lstStyle>
          <a:p>
            <a:endParaRPr lang="en-US"/>
          </a:p>
        </p:txBody>
      </p:sp>
      <p:sp>
        <p:nvSpPr>
          <p:cNvPr id="10" name="Slide Number Placeholder 9"/>
          <p:cNvSpPr>
            <a:spLocks noGrp="1"/>
          </p:cNvSpPr>
          <p:nvPr>
            <p:ph type="sldNum" sz="quarter" idx="12"/>
          </p:nvPr>
        </p:nvSpPr>
        <p:spPr/>
        <p:txBody>
          <a:bodyPr/>
          <a:lstStyle>
            <a:lvl1pPr>
              <a:defRPr>
                <a:solidFill>
                  <a:schemeClr val="bg2">
                    <a:lumMod val="60000"/>
                    <a:lumOff val="40000"/>
                  </a:schemeClr>
                </a:solidFill>
              </a:defRPr>
            </a:lvl1pPr>
          </a:lstStyle>
          <a:p>
            <a:fld id="{7A4815BC-A69E-4E3E-8A24-79E960D82399}" type="slidenum">
              <a:rPr lang="en-US" smtClean="0"/>
              <a:t>‹#›</a:t>
            </a:fld>
            <a:endParaRPr lang="en-US"/>
          </a:p>
        </p:txBody>
      </p:sp>
    </p:spTree>
    <p:extLst>
      <p:ext uri="{BB962C8B-B14F-4D97-AF65-F5344CB8AC3E}">
        <p14:creationId xmlns:p14="http://schemas.microsoft.com/office/powerpoint/2010/main" val="297813645"/>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B57B02F-57C6-47CA-9CF1-EBDA9A53D4E0}" type="datetimeFigureOut">
              <a:rPr lang="en-US" smtClean="0"/>
              <a:t>6/23/2019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4815BC-A69E-4E3E-8A24-79E960D82399}" type="slidenum">
              <a:rPr lang="en-US" smtClean="0"/>
              <a:t>‹#›</a:t>
            </a:fld>
            <a:endParaRPr lang="en-US"/>
          </a:p>
        </p:txBody>
      </p:sp>
    </p:spTree>
    <p:extLst>
      <p:ext uri="{BB962C8B-B14F-4D97-AF65-F5344CB8AC3E}">
        <p14:creationId xmlns:p14="http://schemas.microsoft.com/office/powerpoint/2010/main" val="16164164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86525" y="381000"/>
            <a:ext cx="1857375"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71500" y="381000"/>
            <a:ext cx="5800725" cy="589756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B57B02F-57C6-47CA-9CF1-EBDA9A53D4E0}" type="datetimeFigureOut">
              <a:rPr lang="en-US" smtClean="0"/>
              <a:t>6/23/2019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4815BC-A69E-4E3E-8A24-79E960D82399}" type="slidenum">
              <a:rPr lang="en-US" smtClean="0"/>
              <a:t>‹#›</a:t>
            </a:fld>
            <a:endParaRPr lang="en-US"/>
          </a:p>
        </p:txBody>
      </p:sp>
    </p:spTree>
    <p:extLst>
      <p:ext uri="{BB962C8B-B14F-4D97-AF65-F5344CB8AC3E}">
        <p14:creationId xmlns:p14="http://schemas.microsoft.com/office/powerpoint/2010/main" val="33990777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B57B02F-57C6-47CA-9CF1-EBDA9A53D4E0}" type="datetimeFigureOut">
              <a:rPr lang="en-US" smtClean="0"/>
              <a:t>6/23/2019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4815BC-A69E-4E3E-8A24-79E960D82399}" type="slidenum">
              <a:rPr lang="en-US" smtClean="0"/>
              <a:t>‹#›</a:t>
            </a:fld>
            <a:endParaRPr lang="en-US"/>
          </a:p>
        </p:txBody>
      </p:sp>
    </p:spTree>
    <p:extLst>
      <p:ext uri="{BB962C8B-B14F-4D97-AF65-F5344CB8AC3E}">
        <p14:creationId xmlns:p14="http://schemas.microsoft.com/office/powerpoint/2010/main" val="13416736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46404" y="758952"/>
            <a:ext cx="7063740" cy="4041648"/>
          </a:xfrm>
        </p:spPr>
        <p:txBody>
          <a:bodyPr anchor="b">
            <a:normAutofit/>
          </a:bodyPr>
          <a:lstStyle>
            <a:lvl1pPr>
              <a:lnSpc>
                <a:spcPct val="85000"/>
              </a:lnSpc>
              <a:defRPr sz="6600" b="0"/>
            </a:lvl1pPr>
          </a:lstStyle>
          <a:p>
            <a:r>
              <a:rPr lang="en-US"/>
              <a:t>Click to edit Master title style</a:t>
            </a:r>
            <a:endParaRPr lang="en-US" dirty="0"/>
          </a:p>
        </p:txBody>
      </p:sp>
      <p:sp>
        <p:nvSpPr>
          <p:cNvPr id="3" name="Text Placeholder 2"/>
          <p:cNvSpPr>
            <a:spLocks noGrp="1"/>
          </p:cNvSpPr>
          <p:nvPr>
            <p:ph type="body" idx="1"/>
          </p:nvPr>
        </p:nvSpPr>
        <p:spPr>
          <a:xfrm>
            <a:off x="946404" y="4800600"/>
            <a:ext cx="7063740" cy="1691640"/>
          </a:xfrm>
        </p:spPr>
        <p:txBody>
          <a:bodyPr anchor="t">
            <a:normAutofit/>
          </a:bodyPr>
          <a:lstStyle>
            <a:lvl1pPr marL="0" indent="0">
              <a:buNone/>
              <a:defRPr sz="20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B57B02F-57C6-47CA-9CF1-EBDA9A53D4E0}" type="datetimeFigureOut">
              <a:rPr lang="en-US" smtClean="0"/>
              <a:t>6/23/2019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4815BC-A69E-4E3E-8A24-79E960D82399}" type="slidenum">
              <a:rPr lang="en-US" smtClean="0"/>
              <a:t>‹#›</a:t>
            </a:fld>
            <a:endParaRPr lang="en-US"/>
          </a:p>
        </p:txBody>
      </p:sp>
      <p:sp>
        <p:nvSpPr>
          <p:cNvPr id="7" name="Rectangle 6"/>
          <p:cNvSpPr/>
          <p:nvPr/>
        </p:nvSpPr>
        <p:spPr>
          <a:xfrm>
            <a:off x="0" y="0"/>
            <a:ext cx="3429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0476597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46404" y="1828801"/>
            <a:ext cx="336042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594860" y="1828801"/>
            <a:ext cx="336042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B57B02F-57C6-47CA-9CF1-EBDA9A53D4E0}" type="datetimeFigureOut">
              <a:rPr lang="en-US" smtClean="0"/>
              <a:t>6/23/2019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4815BC-A69E-4E3E-8A24-79E960D82399}" type="slidenum">
              <a:rPr lang="en-US" smtClean="0"/>
              <a:t>‹#›</a:t>
            </a:fld>
            <a:endParaRPr lang="en-US"/>
          </a:p>
        </p:txBody>
      </p:sp>
    </p:spTree>
    <p:extLst>
      <p:ext uri="{BB962C8B-B14F-4D97-AF65-F5344CB8AC3E}">
        <p14:creationId xmlns:p14="http://schemas.microsoft.com/office/powerpoint/2010/main" val="24793795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946404" y="1717185"/>
            <a:ext cx="3360420" cy="731520"/>
          </a:xfrm>
        </p:spPr>
        <p:txBody>
          <a:bodyPr anchor="b">
            <a:normAutofit/>
          </a:bodyPr>
          <a:lstStyle>
            <a:lvl1pPr marL="0" indent="0">
              <a:spcBef>
                <a:spcPts val="0"/>
              </a:spcBef>
              <a:buNone/>
              <a:defRPr sz="1800" b="0">
                <a:solidFill>
                  <a:schemeClr val="tx2"/>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946404" y="2507550"/>
            <a:ext cx="336042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0"/>
          <p:cNvSpPr>
            <a:spLocks noGrp="1"/>
          </p:cNvSpPr>
          <p:nvPr>
            <p:ph type="body" sz="quarter" idx="13"/>
          </p:nvPr>
        </p:nvSpPr>
        <p:spPr>
          <a:xfrm>
            <a:off x="4599432" y="1717185"/>
            <a:ext cx="3364992" cy="731520"/>
          </a:xfrm>
        </p:spPr>
        <p:txBody>
          <a:bodyPr anchor="b">
            <a:normAutofit/>
          </a:bodyPr>
          <a:lstStyle>
            <a:lvl1pPr marL="0" indent="0">
              <a:buFontTx/>
              <a:buNone/>
              <a:defRPr lang="en-US" sz="1800" b="0" kern="1200" spc="10" baseline="0" dirty="0">
                <a:solidFill>
                  <a:schemeClr val="tx2"/>
                </a:solidFill>
                <a:latin typeface="+mn-lt"/>
                <a:ea typeface="+mn-ea"/>
                <a:cs typeface="+mn-cs"/>
              </a:defRPr>
            </a:lvl1pPr>
          </a:lstStyle>
          <a:p>
            <a:pPr marL="0" lvl="0" indent="0" algn="l" defTabSz="914400" rtl="0" eaLnBrk="1" latinLnBrk="0" hangingPunct="1">
              <a:lnSpc>
                <a:spcPct val="95000"/>
              </a:lnSpc>
              <a:spcBef>
                <a:spcPts val="0"/>
              </a:spcBef>
              <a:spcAft>
                <a:spcPts val="200"/>
              </a:spcAft>
              <a:buClr>
                <a:schemeClr val="accent1"/>
              </a:buClr>
              <a:buSzPct val="80000"/>
              <a:buNone/>
            </a:pPr>
            <a:r>
              <a:rPr lang="en-US"/>
              <a:t>Edit Master text styles</a:t>
            </a:r>
          </a:p>
        </p:txBody>
      </p:sp>
      <p:sp>
        <p:nvSpPr>
          <p:cNvPr id="6" name="Content Placeholder 5"/>
          <p:cNvSpPr>
            <a:spLocks noGrp="1"/>
          </p:cNvSpPr>
          <p:nvPr>
            <p:ph sz="quarter" idx="4"/>
          </p:nvPr>
        </p:nvSpPr>
        <p:spPr>
          <a:xfrm>
            <a:off x="4594860" y="2507550"/>
            <a:ext cx="336042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B57B02F-57C6-47CA-9CF1-EBDA9A53D4E0}" type="datetimeFigureOut">
              <a:rPr lang="en-US" smtClean="0"/>
              <a:t>6/23/2019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A4815BC-A69E-4E3E-8A24-79E960D82399}" type="slidenum">
              <a:rPr lang="en-US" smtClean="0"/>
              <a:t>‹#›</a:t>
            </a:fld>
            <a:endParaRPr lang="en-US"/>
          </a:p>
        </p:txBody>
      </p:sp>
    </p:spTree>
    <p:extLst>
      <p:ext uri="{BB962C8B-B14F-4D97-AF65-F5344CB8AC3E}">
        <p14:creationId xmlns:p14="http://schemas.microsoft.com/office/powerpoint/2010/main" val="33043145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B57B02F-57C6-47CA-9CF1-EBDA9A53D4E0}" type="datetimeFigureOut">
              <a:rPr lang="en-US" smtClean="0"/>
              <a:t>6/23/2019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A4815BC-A69E-4E3E-8A24-79E960D82399}" type="slidenum">
              <a:rPr lang="en-US" smtClean="0"/>
              <a:t>‹#›</a:t>
            </a:fld>
            <a:endParaRPr lang="en-US"/>
          </a:p>
        </p:txBody>
      </p:sp>
    </p:spTree>
    <p:extLst>
      <p:ext uri="{BB962C8B-B14F-4D97-AF65-F5344CB8AC3E}">
        <p14:creationId xmlns:p14="http://schemas.microsoft.com/office/powerpoint/2010/main" val="3908147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57B02F-57C6-47CA-9CF1-EBDA9A53D4E0}" type="datetimeFigureOut">
              <a:rPr lang="en-US" smtClean="0"/>
              <a:t>6/23/2019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A4815BC-A69E-4E3E-8A24-79E960D82399}" type="slidenum">
              <a:rPr lang="en-US" smtClean="0"/>
              <a:t>‹#›</a:t>
            </a:fld>
            <a:endParaRPr lang="en-US"/>
          </a:p>
        </p:txBody>
      </p:sp>
    </p:spTree>
    <p:extLst>
      <p:ext uri="{BB962C8B-B14F-4D97-AF65-F5344CB8AC3E}">
        <p14:creationId xmlns:p14="http://schemas.microsoft.com/office/powerpoint/2010/main" val="23266048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1"/>
            <a:ext cx="2400300" cy="1600197"/>
          </a:xfrm>
        </p:spPr>
        <p:txBody>
          <a:bodyPr anchor="b">
            <a:normAutofit/>
          </a:bodyPr>
          <a:lstStyle>
            <a:lvl1pPr>
              <a:defRPr sz="2800" b="0" baseline="0"/>
            </a:lvl1pPr>
          </a:lstStyle>
          <a:p>
            <a:r>
              <a:rPr lang="en-US"/>
              <a:t>Click to edit Master title style</a:t>
            </a:r>
            <a:endParaRPr lang="en-US" dirty="0"/>
          </a:p>
        </p:txBody>
      </p:sp>
      <p:sp>
        <p:nvSpPr>
          <p:cNvPr id="3" name="Content Placeholder 2"/>
          <p:cNvSpPr>
            <a:spLocks noGrp="1"/>
          </p:cNvSpPr>
          <p:nvPr>
            <p:ph idx="1"/>
          </p:nvPr>
        </p:nvSpPr>
        <p:spPr>
          <a:xfrm>
            <a:off x="3378200" y="685800"/>
            <a:ext cx="4559300" cy="5486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30936" y="2099735"/>
            <a:ext cx="24003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B57B02F-57C6-47CA-9CF1-EBDA9A53D4E0}" type="datetimeFigureOut">
              <a:rPr lang="en-US" smtClean="0"/>
              <a:t>6/23/2019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4815BC-A69E-4E3E-8A24-79E960D82399}" type="slidenum">
              <a:rPr lang="en-US" smtClean="0"/>
              <a:t>‹#›</a:t>
            </a:fld>
            <a:endParaRPr lang="en-US"/>
          </a:p>
        </p:txBody>
      </p:sp>
    </p:spTree>
    <p:extLst>
      <p:ext uri="{BB962C8B-B14F-4D97-AF65-F5344CB8AC3E}">
        <p14:creationId xmlns:p14="http://schemas.microsoft.com/office/powerpoint/2010/main" val="27317645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105400"/>
            <a:ext cx="846963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5800" y="5257800"/>
            <a:ext cx="7486650" cy="914400"/>
          </a:xfrm>
        </p:spPr>
        <p:txBody>
          <a:bodyPr anchor="b">
            <a:normAutofit/>
          </a:bodyPr>
          <a:lstStyle>
            <a:lvl1pPr>
              <a:defRPr sz="2800" b="0">
                <a:solidFill>
                  <a:schemeClr val="bg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8469630" cy="5128923"/>
          </a:xfrm>
          <a:solidFill>
            <a:schemeClr val="accent1"/>
          </a:solid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6108590"/>
            <a:ext cx="748665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B57B02F-57C6-47CA-9CF1-EBDA9A53D4E0}" type="datetimeFigureOut">
              <a:rPr lang="en-US" smtClean="0"/>
              <a:t>6/23/2019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4815BC-A69E-4E3E-8A24-79E960D82399}" type="slidenum">
              <a:rPr lang="en-US" smtClean="0"/>
              <a:t>‹#›</a:t>
            </a:fld>
            <a:endParaRPr lang="en-US"/>
          </a:p>
        </p:txBody>
      </p:sp>
    </p:spTree>
    <p:extLst>
      <p:ext uri="{BB962C8B-B14F-4D97-AF65-F5344CB8AC3E}">
        <p14:creationId xmlns:p14="http://schemas.microsoft.com/office/powerpoint/2010/main" val="21676382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8418195" y="0"/>
            <a:ext cx="73152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946404" y="365760"/>
            <a:ext cx="7269480" cy="1325562"/>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946404" y="1828801"/>
            <a:ext cx="6446520" cy="435133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16200000">
            <a:off x="7831456" y="1044178"/>
            <a:ext cx="1904999" cy="273844"/>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fld id="{CB57B02F-57C6-47CA-9CF1-EBDA9A53D4E0}" type="datetimeFigureOut">
              <a:rPr lang="en-US" smtClean="0"/>
              <a:t>6/23/2019</a:t>
            </a:fld>
            <a:endParaRPr lang="en-US"/>
          </a:p>
        </p:txBody>
      </p:sp>
      <p:sp>
        <p:nvSpPr>
          <p:cNvPr id="5" name="Footer Placeholder 4"/>
          <p:cNvSpPr>
            <a:spLocks noGrp="1"/>
          </p:cNvSpPr>
          <p:nvPr>
            <p:ph type="ftr" sz="quarter" idx="3"/>
          </p:nvPr>
        </p:nvSpPr>
        <p:spPr>
          <a:xfrm rot="16200000">
            <a:off x="6993255" y="4092178"/>
            <a:ext cx="3581400" cy="273844"/>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endParaRPr lang="en-US"/>
          </a:p>
        </p:txBody>
      </p:sp>
      <p:sp>
        <p:nvSpPr>
          <p:cNvPr id="6" name="Slide Number Placeholder 5"/>
          <p:cNvSpPr>
            <a:spLocks noGrp="1"/>
          </p:cNvSpPr>
          <p:nvPr>
            <p:ph type="sldNum" sz="quarter" idx="4"/>
          </p:nvPr>
        </p:nvSpPr>
        <p:spPr>
          <a:xfrm>
            <a:off x="8441055" y="6172201"/>
            <a:ext cx="685800" cy="593725"/>
          </a:xfrm>
          <a:prstGeom prst="rect">
            <a:avLst/>
          </a:prstGeom>
        </p:spPr>
        <p:txBody>
          <a:bodyPr vert="horz" lIns="27432" tIns="45720" rIns="27432" bIns="45720" rtlCol="0" anchor="ctr">
            <a:normAutofit/>
          </a:bodyPr>
          <a:lstStyle>
            <a:lvl1pPr algn="ctr">
              <a:defRPr sz="3200">
                <a:solidFill>
                  <a:schemeClr val="tx2">
                    <a:lumMod val="60000"/>
                    <a:lumOff val="40000"/>
                  </a:schemeClr>
                </a:solidFill>
              </a:defRPr>
            </a:lvl1pPr>
          </a:lstStyle>
          <a:p>
            <a:fld id="{7A4815BC-A69E-4E3E-8A24-79E960D82399}" type="slidenum">
              <a:rPr lang="en-US" smtClean="0"/>
              <a:t>‹#›</a:t>
            </a:fld>
            <a:endParaRPr lang="en-US"/>
          </a:p>
        </p:txBody>
      </p:sp>
    </p:spTree>
    <p:extLst>
      <p:ext uri="{BB962C8B-B14F-4D97-AF65-F5344CB8AC3E}">
        <p14:creationId xmlns:p14="http://schemas.microsoft.com/office/powerpoint/2010/main" val="23719504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0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omments" Target="../comments/comment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46404" y="758952"/>
            <a:ext cx="7063740" cy="1984248"/>
          </a:xfrm>
        </p:spPr>
        <p:txBody>
          <a:bodyPr/>
          <a:lstStyle/>
          <a:p>
            <a:r>
              <a:rPr lang="en-US" dirty="0"/>
              <a:t>DRUG COURTS IN ILLINOIS</a:t>
            </a:r>
          </a:p>
        </p:txBody>
      </p:sp>
      <p:sp>
        <p:nvSpPr>
          <p:cNvPr id="3" name="Subtitle 2"/>
          <p:cNvSpPr>
            <a:spLocks noGrp="1"/>
          </p:cNvSpPr>
          <p:nvPr>
            <p:ph type="subTitle" idx="1"/>
          </p:nvPr>
        </p:nvSpPr>
        <p:spPr>
          <a:xfrm>
            <a:off x="990600" y="2895600"/>
            <a:ext cx="7019544" cy="990600"/>
          </a:xfrm>
        </p:spPr>
        <p:txBody>
          <a:bodyPr/>
          <a:lstStyle/>
          <a:p>
            <a:r>
              <a:rPr lang="en-US" dirty="0"/>
              <a:t>Judge Jeffrey B. Ford</a:t>
            </a:r>
          </a:p>
          <a:p>
            <a:r>
              <a:rPr lang="en-US" dirty="0" smtClean="0"/>
              <a:t>June 17, </a:t>
            </a:r>
            <a:r>
              <a:rPr lang="en-US" dirty="0"/>
              <a:t>2019</a:t>
            </a:r>
          </a:p>
        </p:txBody>
      </p:sp>
      <p:pic>
        <p:nvPicPr>
          <p:cNvPr id="7" name="Picture 6">
            <a:extLst>
              <a:ext uri="{FF2B5EF4-FFF2-40B4-BE49-F238E27FC236}">
                <a16:creationId xmlns:a16="http://schemas.microsoft.com/office/drawing/2014/main" id="{87133A9F-FE24-4284-82B2-B6BC2629B9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2600" y="3124200"/>
            <a:ext cx="3048000" cy="2866095"/>
          </a:xfrm>
          <a:prstGeom prst="rect">
            <a:avLst/>
          </a:prstGeom>
          <a:ln>
            <a:solidFill>
              <a:schemeClr val="bg1"/>
            </a:solidFill>
          </a:ln>
          <a:effectLst>
            <a:glow rad="228600">
              <a:schemeClr val="accent1">
                <a:alpha val="40000"/>
              </a:schemeClr>
            </a:glow>
            <a:outerShdw blurRad="76200" dir="13500000" sy="23000" kx="1200000" algn="br" rotWithShape="0">
              <a:prstClr val="black">
                <a:alpha val="20000"/>
              </a:prstClr>
            </a:outerShdw>
          </a:effectLst>
        </p:spPr>
        <p:style>
          <a:lnRef idx="2">
            <a:schemeClr val="accent2"/>
          </a:lnRef>
          <a:fillRef idx="1">
            <a:schemeClr val="lt1"/>
          </a:fillRef>
          <a:effectRef idx="0">
            <a:schemeClr val="accent2"/>
          </a:effectRef>
          <a:fontRef idx="minor">
            <a:schemeClr val="dk1"/>
          </a:fontRef>
        </p:style>
      </p:pic>
    </p:spTree>
    <p:extLst>
      <p:ext uri="{BB962C8B-B14F-4D97-AF65-F5344CB8AC3E}">
        <p14:creationId xmlns:p14="http://schemas.microsoft.com/office/powerpoint/2010/main" val="2965047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Team </a:t>
            </a:r>
          </a:p>
        </p:txBody>
      </p:sp>
      <p:sp>
        <p:nvSpPr>
          <p:cNvPr id="3" name="Content Placeholder 2"/>
          <p:cNvSpPr>
            <a:spLocks noGrp="1"/>
          </p:cNvSpPr>
          <p:nvPr>
            <p:ph idx="1"/>
          </p:nvPr>
        </p:nvSpPr>
        <p:spPr>
          <a:xfrm>
            <a:off x="946404" y="1981200"/>
            <a:ext cx="6446520" cy="4198938"/>
          </a:xfrm>
        </p:spPr>
        <p:txBody>
          <a:bodyPr>
            <a:normAutofit/>
          </a:bodyPr>
          <a:lstStyle/>
          <a:p>
            <a:pPr marL="0" indent="0">
              <a:lnSpc>
                <a:spcPts val="2000"/>
              </a:lnSpc>
              <a:buNone/>
            </a:pPr>
            <a:r>
              <a:rPr lang="en-US" dirty="0"/>
              <a:t> </a:t>
            </a:r>
            <a:r>
              <a:rPr lang="en-US" sz="2400" dirty="0"/>
              <a:t>Drug Court Teams, at a minimum, include	</a:t>
            </a:r>
          </a:p>
          <a:p>
            <a:pPr marL="0" indent="0">
              <a:lnSpc>
                <a:spcPts val="2000"/>
              </a:lnSpc>
              <a:spcBef>
                <a:spcPts val="0"/>
              </a:spcBef>
              <a:spcAft>
                <a:spcPts val="0"/>
              </a:spcAft>
              <a:buNone/>
            </a:pPr>
            <a:r>
              <a:rPr lang="en-US" sz="2400" dirty="0"/>
              <a:t>	Judge</a:t>
            </a:r>
          </a:p>
          <a:p>
            <a:pPr marL="0" indent="0">
              <a:spcBef>
                <a:spcPts val="0"/>
              </a:spcBef>
              <a:spcAft>
                <a:spcPts val="0"/>
              </a:spcAft>
              <a:buNone/>
            </a:pPr>
            <a:r>
              <a:rPr lang="en-US" sz="2400" dirty="0"/>
              <a:t>	Prosecutor</a:t>
            </a:r>
          </a:p>
          <a:p>
            <a:pPr marL="0" indent="0">
              <a:spcBef>
                <a:spcPts val="0"/>
              </a:spcBef>
              <a:spcAft>
                <a:spcPts val="0"/>
              </a:spcAft>
              <a:buNone/>
            </a:pPr>
            <a:r>
              <a:rPr lang="en-US" sz="2400" dirty="0"/>
              <a:t>	Defense attorney	</a:t>
            </a:r>
          </a:p>
          <a:p>
            <a:pPr marL="0" indent="0">
              <a:spcBef>
                <a:spcPts val="0"/>
              </a:spcBef>
              <a:spcAft>
                <a:spcPts val="0"/>
              </a:spcAft>
              <a:buNone/>
            </a:pPr>
            <a:r>
              <a:rPr lang="en-US" sz="2400" dirty="0"/>
              <a:t>	Substance abuse/mental health    	treatment providers</a:t>
            </a:r>
          </a:p>
          <a:p>
            <a:pPr marL="0" indent="0">
              <a:spcBef>
                <a:spcPts val="0"/>
              </a:spcBef>
              <a:spcAft>
                <a:spcPts val="0"/>
              </a:spcAft>
              <a:buNone/>
            </a:pPr>
            <a:r>
              <a:rPr lang="en-US" sz="2400" dirty="0"/>
              <a:t>	Probation</a:t>
            </a:r>
          </a:p>
          <a:p>
            <a:pPr marL="0" indent="0">
              <a:spcBef>
                <a:spcPts val="0"/>
              </a:spcBef>
              <a:spcAft>
                <a:spcPts val="0"/>
              </a:spcAft>
              <a:buNone/>
            </a:pPr>
            <a:r>
              <a:rPr lang="en-US" sz="2400" dirty="0"/>
              <a:t>	Coordinator	</a:t>
            </a:r>
          </a:p>
          <a:p>
            <a:pPr marL="0" indent="0" algn="ctr">
              <a:buNone/>
            </a:pPr>
            <a:r>
              <a:rPr lang="en-US" sz="2400" dirty="0"/>
              <a:t>  </a:t>
            </a:r>
          </a:p>
          <a:p>
            <a:pPr marL="0" indent="0" algn="ctr">
              <a:buNone/>
            </a:pPr>
            <a:r>
              <a:rPr lang="en-US" sz="1900" dirty="0"/>
              <a:t>All are required to attend the staffings and court.</a:t>
            </a:r>
          </a:p>
          <a:p>
            <a:pPr marL="0" indent="0">
              <a:buNone/>
            </a:pPr>
            <a:endParaRPr lang="en-US" dirty="0"/>
          </a:p>
        </p:txBody>
      </p:sp>
    </p:spTree>
    <p:extLst>
      <p:ext uri="{BB962C8B-B14F-4D97-AF65-F5344CB8AC3E}">
        <p14:creationId xmlns:p14="http://schemas.microsoft.com/office/powerpoint/2010/main" val="23067792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Staffing</a:t>
            </a:r>
          </a:p>
        </p:txBody>
      </p:sp>
      <p:sp>
        <p:nvSpPr>
          <p:cNvPr id="3" name="Content Placeholder 2"/>
          <p:cNvSpPr>
            <a:spLocks noGrp="1"/>
          </p:cNvSpPr>
          <p:nvPr>
            <p:ph idx="1"/>
          </p:nvPr>
        </p:nvSpPr>
        <p:spPr/>
        <p:txBody>
          <a:bodyPr>
            <a:normAutofit/>
          </a:bodyPr>
          <a:lstStyle/>
          <a:p>
            <a:r>
              <a:rPr lang="en-US" sz="2400" dirty="0"/>
              <a:t>Prior to court, the team staffs every participant that will be in court.</a:t>
            </a:r>
          </a:p>
          <a:p>
            <a:r>
              <a:rPr lang="en-US" sz="2400" dirty="0"/>
              <a:t>Discussion includes</a:t>
            </a:r>
          </a:p>
          <a:p>
            <a:pPr lvl="1"/>
            <a:r>
              <a:rPr lang="en-US" sz="2400" dirty="0"/>
              <a:t>Compliance with treatment and counseling</a:t>
            </a:r>
          </a:p>
          <a:p>
            <a:pPr lvl="1"/>
            <a:r>
              <a:rPr lang="en-US" sz="2400" dirty="0"/>
              <a:t>Drug test results</a:t>
            </a:r>
          </a:p>
          <a:p>
            <a:pPr lvl="1"/>
            <a:r>
              <a:rPr lang="en-US" sz="2400" dirty="0"/>
              <a:t>Employment</a:t>
            </a:r>
          </a:p>
          <a:p>
            <a:pPr lvl="1"/>
            <a:r>
              <a:rPr lang="en-US" sz="2400" dirty="0"/>
              <a:t>Whether an incentive or sanction is appropriate</a:t>
            </a:r>
          </a:p>
          <a:p>
            <a:pPr lvl="1"/>
            <a:r>
              <a:rPr lang="en-US" sz="2400" dirty="0"/>
              <a:t>Future action required</a:t>
            </a:r>
          </a:p>
        </p:txBody>
      </p:sp>
    </p:spTree>
    <p:extLst>
      <p:ext uri="{BB962C8B-B14F-4D97-AF65-F5344CB8AC3E}">
        <p14:creationId xmlns:p14="http://schemas.microsoft.com/office/powerpoint/2010/main" val="23825566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Different Types</a:t>
            </a:r>
          </a:p>
        </p:txBody>
      </p:sp>
      <p:sp>
        <p:nvSpPr>
          <p:cNvPr id="3" name="Content Placeholder 2"/>
          <p:cNvSpPr>
            <a:spLocks noGrp="1"/>
          </p:cNvSpPr>
          <p:nvPr>
            <p:ph idx="1"/>
          </p:nvPr>
        </p:nvSpPr>
        <p:spPr/>
        <p:txBody>
          <a:bodyPr>
            <a:normAutofit/>
          </a:bodyPr>
          <a:lstStyle/>
          <a:p>
            <a:pPr marL="0" indent="0">
              <a:buNone/>
            </a:pPr>
            <a:r>
              <a:rPr lang="en-US" sz="2400" dirty="0"/>
              <a:t>Three types of Drug Court:</a:t>
            </a:r>
          </a:p>
          <a:p>
            <a:pPr marL="0" indent="0">
              <a:buNone/>
            </a:pPr>
            <a:r>
              <a:rPr lang="en-US" sz="2400" dirty="0"/>
              <a:t>     1. Post-adjudicatory</a:t>
            </a:r>
          </a:p>
          <a:p>
            <a:pPr marL="0" indent="0">
              <a:buNone/>
            </a:pPr>
            <a:r>
              <a:rPr lang="en-US" sz="2400" dirty="0"/>
              <a:t>     2. Pre-adjudicatory</a:t>
            </a:r>
          </a:p>
          <a:p>
            <a:pPr marL="0" indent="0">
              <a:buNone/>
            </a:pPr>
            <a:r>
              <a:rPr lang="en-US" sz="2400" dirty="0"/>
              <a:t>     3. Combination</a:t>
            </a:r>
          </a:p>
          <a:p>
            <a:pPr marL="0" indent="0">
              <a:buNone/>
            </a:pPr>
            <a:r>
              <a:rPr lang="en-US" sz="2400" dirty="0"/>
              <a:t>Courts can vary in length of time and graduation requirements.</a:t>
            </a:r>
          </a:p>
        </p:txBody>
      </p:sp>
    </p:spTree>
    <p:extLst>
      <p:ext uri="{BB962C8B-B14F-4D97-AF65-F5344CB8AC3E}">
        <p14:creationId xmlns:p14="http://schemas.microsoft.com/office/powerpoint/2010/main" val="6548641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u="sng" dirty="0"/>
              <a:t>CHAMPAIGN COUNTY DRUG COURT</a:t>
            </a:r>
          </a:p>
        </p:txBody>
      </p:sp>
      <p:sp>
        <p:nvSpPr>
          <p:cNvPr id="3" name="Content Placeholder 2"/>
          <p:cNvSpPr>
            <a:spLocks noGrp="1"/>
          </p:cNvSpPr>
          <p:nvPr>
            <p:ph idx="1"/>
          </p:nvPr>
        </p:nvSpPr>
        <p:spPr>
          <a:xfrm>
            <a:off x="946404" y="1828801"/>
            <a:ext cx="6597396" cy="4351337"/>
          </a:xfrm>
        </p:spPr>
        <p:txBody>
          <a:bodyPr>
            <a:normAutofit/>
          </a:bodyPr>
          <a:lstStyle/>
          <a:p>
            <a:pPr marL="0" indent="0">
              <a:buNone/>
            </a:pPr>
            <a:r>
              <a:rPr lang="en-US" sz="2400" dirty="0"/>
              <a:t>Started in March 1999</a:t>
            </a:r>
          </a:p>
          <a:p>
            <a:pPr marL="457200" indent="-457200">
              <a:lnSpc>
                <a:spcPct val="100000"/>
              </a:lnSpc>
              <a:buClrTx/>
              <a:buSzPct val="100000"/>
              <a:buFont typeface="+mj-lt"/>
              <a:buAutoNum type="arabicPeriod"/>
            </a:pPr>
            <a:r>
              <a:rPr lang="en-US" sz="2400" dirty="0"/>
              <a:t>High-risk/high-need participants – many have co-occurring mental illness</a:t>
            </a:r>
          </a:p>
          <a:p>
            <a:pPr marL="457200" indent="-457200">
              <a:buClrTx/>
              <a:buSzPct val="100000"/>
              <a:buFont typeface="+mj-lt"/>
              <a:buAutoNum type="arabicPeriod"/>
            </a:pPr>
            <a:r>
              <a:rPr lang="en-US" sz="2400" dirty="0"/>
              <a:t>Voluntary program</a:t>
            </a:r>
          </a:p>
          <a:p>
            <a:pPr marL="457200" indent="-457200">
              <a:buClrTx/>
              <a:buSzPct val="100000"/>
              <a:buFont typeface="+mj-lt"/>
              <a:buAutoNum type="arabicPeriod"/>
            </a:pPr>
            <a:r>
              <a:rPr lang="en-US" sz="2400" dirty="0"/>
              <a:t>Not dangerous to public</a:t>
            </a:r>
          </a:p>
          <a:p>
            <a:pPr marL="457200" indent="-457200">
              <a:buClrTx/>
              <a:buSzPct val="100000"/>
              <a:buFont typeface="+mj-lt"/>
              <a:buAutoNum type="arabicPeriod"/>
            </a:pPr>
            <a:r>
              <a:rPr lang="en-US" sz="2400" dirty="0"/>
              <a:t>Plead guilty to a felony and sentenced to drug court probation – post-adjudicatory</a:t>
            </a:r>
          </a:p>
          <a:p>
            <a:pPr marL="457200" indent="-457200">
              <a:buClrTx/>
              <a:buSzPct val="100000"/>
              <a:buFont typeface="+mj-lt"/>
              <a:buAutoNum type="arabicPeriod"/>
            </a:pPr>
            <a:r>
              <a:rPr lang="en-US" sz="2400" dirty="0"/>
              <a:t>Court every Wednesday </a:t>
            </a:r>
          </a:p>
        </p:txBody>
      </p:sp>
    </p:spTree>
    <p:extLst>
      <p:ext uri="{BB962C8B-B14F-4D97-AF65-F5344CB8AC3E}">
        <p14:creationId xmlns:p14="http://schemas.microsoft.com/office/powerpoint/2010/main" val="29566711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6404" y="365760"/>
            <a:ext cx="7269480" cy="929640"/>
          </a:xfrm>
        </p:spPr>
        <p:txBody>
          <a:bodyPr/>
          <a:lstStyle/>
          <a:p>
            <a:r>
              <a:rPr lang="en-US" dirty="0"/>
              <a:t>Champaign County</a:t>
            </a:r>
          </a:p>
        </p:txBody>
      </p:sp>
      <p:sp>
        <p:nvSpPr>
          <p:cNvPr id="3" name="Content Placeholder 2"/>
          <p:cNvSpPr>
            <a:spLocks noGrp="1"/>
          </p:cNvSpPr>
          <p:nvPr>
            <p:ph idx="1"/>
          </p:nvPr>
        </p:nvSpPr>
        <p:spPr>
          <a:xfrm>
            <a:off x="946404" y="1447800"/>
            <a:ext cx="6446520" cy="5044440"/>
          </a:xfrm>
        </p:spPr>
        <p:txBody>
          <a:bodyPr>
            <a:noAutofit/>
          </a:bodyPr>
          <a:lstStyle/>
          <a:p>
            <a:r>
              <a:rPr lang="en-US" sz="2000" dirty="0"/>
              <a:t>Staffing every Wednesday morning</a:t>
            </a:r>
          </a:p>
          <a:p>
            <a:r>
              <a:rPr lang="en-US" sz="2000" dirty="0"/>
              <a:t>Court every Wednesday afternoon</a:t>
            </a:r>
          </a:p>
          <a:p>
            <a:r>
              <a:rPr lang="en-US" sz="2000" dirty="0"/>
              <a:t>Rewards (including praise, gift cards, applause, called up early, and days off from court) are provided for good work and completion of milestones</a:t>
            </a:r>
          </a:p>
          <a:p>
            <a:r>
              <a:rPr lang="en-US" sz="2000" dirty="0"/>
              <a:t>Sanctions provided, not to punish, but to keep participant on the path to success: writing essays, public service work, jail</a:t>
            </a:r>
          </a:p>
          <a:p>
            <a:r>
              <a:rPr lang="en-US" sz="2000" dirty="0"/>
              <a:t>Treatment interventions such as more </a:t>
            </a:r>
            <a:r>
              <a:rPr lang="en-US" sz="2000" dirty="0" smtClean="0"/>
              <a:t>groups, </a:t>
            </a:r>
            <a:r>
              <a:rPr lang="en-US" sz="2000" dirty="0"/>
              <a:t>AA/NA meetings, increased drug testing</a:t>
            </a:r>
          </a:p>
          <a:p>
            <a:r>
              <a:rPr lang="en-US" sz="2000" dirty="0"/>
              <a:t>Punishment comes in the form of termination from the program and resentencing.</a:t>
            </a:r>
          </a:p>
        </p:txBody>
      </p:sp>
    </p:spTree>
    <p:extLst>
      <p:ext uri="{BB962C8B-B14F-4D97-AF65-F5344CB8AC3E}">
        <p14:creationId xmlns:p14="http://schemas.microsoft.com/office/powerpoint/2010/main" val="11443354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46404" y="1371601"/>
            <a:ext cx="6446520" cy="4808538"/>
          </a:xfrm>
        </p:spPr>
        <p:txBody>
          <a:bodyPr>
            <a:normAutofit/>
          </a:bodyPr>
          <a:lstStyle/>
          <a:p>
            <a:pPr marL="0" indent="0">
              <a:buNone/>
            </a:pPr>
            <a:r>
              <a:rPr lang="en-US" sz="5400" u="sng" dirty="0" smtClean="0"/>
              <a:t>309</a:t>
            </a:r>
            <a:r>
              <a:rPr lang="en-US" sz="5400" dirty="0" smtClean="0"/>
              <a:t> </a:t>
            </a:r>
            <a:r>
              <a:rPr lang="en-US" sz="5400" dirty="0"/>
              <a:t>people have graduated since our first graduation in June 2000.</a:t>
            </a:r>
          </a:p>
        </p:txBody>
      </p:sp>
    </p:spTree>
    <p:extLst>
      <p:ext uri="{BB962C8B-B14F-4D97-AF65-F5344CB8AC3E}">
        <p14:creationId xmlns:p14="http://schemas.microsoft.com/office/powerpoint/2010/main" val="13128664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14400"/>
            <a:ext cx="7772400" cy="3200400"/>
          </a:xfrm>
        </p:spPr>
        <p:txBody>
          <a:bodyPr>
            <a:normAutofit fontScale="90000"/>
          </a:bodyPr>
          <a:lstStyle/>
          <a:p>
            <a:r>
              <a:rPr lang="en-US" dirty="0"/>
              <a:t/>
            </a:r>
            <a:br>
              <a:rPr lang="en-US" dirty="0"/>
            </a:br>
            <a:r>
              <a:rPr lang="en-US" dirty="0"/>
              <a:t/>
            </a:r>
            <a:br>
              <a:rPr lang="en-US" dirty="0"/>
            </a:br>
            <a:r>
              <a:rPr lang="en-US" dirty="0"/>
              <a:t>The Multi-Site Adult Drug Court Evaluation:</a:t>
            </a:r>
            <a:br>
              <a:rPr lang="en-US" dirty="0"/>
            </a:br>
            <a:r>
              <a:rPr lang="en-US" dirty="0"/>
              <a:t>The Impact of Drug Courts </a:t>
            </a:r>
          </a:p>
        </p:txBody>
      </p:sp>
      <p:sp>
        <p:nvSpPr>
          <p:cNvPr id="3" name="Subtitle 2"/>
          <p:cNvSpPr>
            <a:spLocks noGrp="1"/>
          </p:cNvSpPr>
          <p:nvPr>
            <p:ph type="subTitle" idx="1"/>
          </p:nvPr>
        </p:nvSpPr>
        <p:spPr>
          <a:xfrm>
            <a:off x="914400" y="4267200"/>
            <a:ext cx="7095744" cy="2225040"/>
          </a:xfrm>
        </p:spPr>
        <p:txBody>
          <a:bodyPr>
            <a:normAutofit/>
          </a:bodyPr>
          <a:lstStyle/>
          <a:p>
            <a:r>
              <a:rPr lang="en-US" dirty="0"/>
              <a:t>Final Report: Volume 4 November 2011</a:t>
            </a:r>
          </a:p>
          <a:p>
            <a:r>
              <a:rPr lang="en-US" dirty="0"/>
              <a:t>URBAN INSTITUTE</a:t>
            </a:r>
          </a:p>
          <a:p>
            <a:r>
              <a:rPr lang="en-US" dirty="0"/>
              <a:t>Justice Policy Center</a:t>
            </a:r>
          </a:p>
        </p:txBody>
      </p:sp>
    </p:spTree>
    <p:extLst>
      <p:ext uri="{BB962C8B-B14F-4D97-AF65-F5344CB8AC3E}">
        <p14:creationId xmlns:p14="http://schemas.microsoft.com/office/powerpoint/2010/main" val="38768415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0029" y="304800"/>
            <a:ext cx="8229600" cy="1143000"/>
          </a:xfrm>
        </p:spPr>
        <p:txBody>
          <a:bodyPr>
            <a:normAutofit/>
          </a:bodyPr>
          <a:lstStyle/>
          <a:p>
            <a:r>
              <a:rPr lang="en-US" sz="2000" dirty="0"/>
              <a:t>Information is from Cost-Benefit Analyses starting at p. 228 of the report.</a:t>
            </a:r>
          </a:p>
        </p:txBody>
      </p:sp>
      <p:sp>
        <p:nvSpPr>
          <p:cNvPr id="3" name="Content Placeholder 2"/>
          <p:cNvSpPr>
            <a:spLocks noGrp="1"/>
          </p:cNvSpPr>
          <p:nvPr>
            <p:ph idx="1"/>
          </p:nvPr>
        </p:nvSpPr>
        <p:spPr>
          <a:xfrm>
            <a:off x="420029" y="1600200"/>
            <a:ext cx="7961971" cy="5257800"/>
          </a:xfrm>
        </p:spPr>
        <p:txBody>
          <a:bodyPr>
            <a:noAutofit/>
          </a:bodyPr>
          <a:lstStyle/>
          <a:p>
            <a:r>
              <a:rPr lang="en-US" sz="3200" dirty="0"/>
              <a:t>Researchers identified all of the costs of drug court programing. </a:t>
            </a:r>
          </a:p>
          <a:p>
            <a:r>
              <a:rPr lang="en-US" sz="3200" dirty="0"/>
              <a:t>They focused the benefits estimation on outcomes alone and did not count inputs that occur after participation ends. </a:t>
            </a:r>
          </a:p>
          <a:p>
            <a:r>
              <a:rPr lang="en-US" sz="3200" dirty="0" smtClean="0"/>
              <a:t>Thus, </a:t>
            </a:r>
            <a:r>
              <a:rPr lang="en-US" sz="3200" dirty="0"/>
              <a:t>the analysis was from an 18-month period during participation in drug </a:t>
            </a:r>
            <a:r>
              <a:rPr lang="en-US" sz="3200" dirty="0" smtClean="0"/>
              <a:t>court, only. Not from after drug court graduation.</a:t>
            </a:r>
            <a:endParaRPr lang="en-US" sz="3200" dirty="0"/>
          </a:p>
        </p:txBody>
      </p:sp>
    </p:spTree>
    <p:extLst>
      <p:ext uri="{BB962C8B-B14F-4D97-AF65-F5344CB8AC3E}">
        <p14:creationId xmlns:p14="http://schemas.microsoft.com/office/powerpoint/2010/main" val="10132387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7924800" cy="5287963"/>
          </a:xfrm>
        </p:spPr>
        <p:txBody>
          <a:bodyPr>
            <a:normAutofit lnSpcReduction="10000"/>
          </a:bodyPr>
          <a:lstStyle/>
          <a:p>
            <a:pPr marL="0" indent="0">
              <a:buNone/>
            </a:pPr>
            <a:r>
              <a:rPr lang="en-US" sz="3500" dirty="0"/>
              <a:t>“The mean control group participant committed $</a:t>
            </a:r>
            <a:r>
              <a:rPr lang="en-US" sz="3500" u="sng" dirty="0"/>
              <a:t>16,887</a:t>
            </a:r>
            <a:r>
              <a:rPr lang="en-US" sz="3500" dirty="0"/>
              <a:t> worth of crime during the 18 months following study enrollment. Drug court participants, on average, committed only $</a:t>
            </a:r>
            <a:r>
              <a:rPr lang="en-US" sz="3500" u="sng" dirty="0"/>
              <a:t>7,111</a:t>
            </a:r>
            <a:r>
              <a:rPr lang="en-US" sz="3500" dirty="0"/>
              <a:t> worth of crime. We estimate that drug court resulted in $</a:t>
            </a:r>
            <a:r>
              <a:rPr lang="en-US" sz="3500" u="sng" dirty="0"/>
              <a:t>9,776</a:t>
            </a:r>
            <a:r>
              <a:rPr lang="en-US" sz="3500" dirty="0"/>
              <a:t> of victim crime costs prevented during the 18 months following program entry</a:t>
            </a:r>
          </a:p>
          <a:p>
            <a:pPr marL="0" indent="0">
              <a:buNone/>
            </a:pPr>
            <a:r>
              <a:rPr lang="en-US" sz="3500" dirty="0"/>
              <a:t>(p-0.001).</a:t>
            </a:r>
            <a:r>
              <a:rPr lang="en-US" sz="3500" baseline="30000" dirty="0"/>
              <a:t>”</a:t>
            </a:r>
            <a:endParaRPr lang="en-US" sz="3500" dirty="0"/>
          </a:p>
        </p:txBody>
      </p:sp>
    </p:spTree>
    <p:extLst>
      <p:ext uri="{BB962C8B-B14F-4D97-AF65-F5344CB8AC3E}">
        <p14:creationId xmlns:p14="http://schemas.microsoft.com/office/powerpoint/2010/main" val="33263708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7620000" cy="6096000"/>
          </a:xfrm>
        </p:spPr>
        <p:txBody>
          <a:bodyPr>
            <a:normAutofit fontScale="92500" lnSpcReduction="10000"/>
          </a:bodyPr>
          <a:lstStyle/>
          <a:p>
            <a:pPr marL="0" indent="0">
              <a:buNone/>
            </a:pPr>
            <a:r>
              <a:rPr lang="en-US" sz="3400" dirty="0"/>
              <a:t>“We estimate that drug court reduced police arrest costs from $</a:t>
            </a:r>
            <a:r>
              <a:rPr lang="en-US" sz="3400" u="sng" dirty="0"/>
              <a:t>115</a:t>
            </a:r>
            <a:r>
              <a:rPr lang="en-US" sz="3400" dirty="0"/>
              <a:t> per individual to $</a:t>
            </a:r>
            <a:r>
              <a:rPr lang="en-US" sz="3400" u="sng" dirty="0"/>
              <a:t>44</a:t>
            </a:r>
            <a:r>
              <a:rPr lang="en-US" sz="3400" dirty="0"/>
              <a:t> per individual, for a savings of $</a:t>
            </a:r>
            <a:r>
              <a:rPr lang="en-US" sz="3400" u="sng" dirty="0"/>
              <a:t>71</a:t>
            </a:r>
            <a:r>
              <a:rPr lang="en-US" sz="3400" dirty="0"/>
              <a:t> per participant (p=0.001), and reduced costs of jails and prisons from $</a:t>
            </a:r>
            <a:r>
              <a:rPr lang="en-US" sz="3400" u="sng" dirty="0"/>
              <a:t>5,441</a:t>
            </a:r>
            <a:r>
              <a:rPr lang="en-US" sz="3400" dirty="0"/>
              <a:t> to $</a:t>
            </a:r>
            <a:r>
              <a:rPr lang="en-US" sz="3400" u="sng" dirty="0"/>
              <a:t>2,768</a:t>
            </a:r>
            <a:r>
              <a:rPr lang="en-US" sz="3400" dirty="0"/>
              <a:t>, for total savings in corrections in the 18 months following program entry of $</a:t>
            </a:r>
            <a:r>
              <a:rPr lang="en-US" sz="3400" u="sng" dirty="0"/>
              <a:t>2,673</a:t>
            </a:r>
            <a:r>
              <a:rPr lang="en-US" sz="3400" dirty="0"/>
              <a:t> per drug court participant (p&lt;0.001).</a:t>
            </a:r>
            <a:r>
              <a:rPr lang="en-US" sz="3400" baseline="30000" dirty="0"/>
              <a:t> </a:t>
            </a:r>
            <a:r>
              <a:rPr lang="en-US" sz="3400" dirty="0"/>
              <a:t> Aggregating across savings from prevented crime, arrests, and incarceration, drug court produces, on average, $</a:t>
            </a:r>
            <a:r>
              <a:rPr lang="en-US" sz="3400" u="sng" dirty="0"/>
              <a:t>11,408</a:t>
            </a:r>
            <a:r>
              <a:rPr lang="en-US" sz="3400" dirty="0"/>
              <a:t> of benefits.”                      </a:t>
            </a:r>
            <a:r>
              <a:rPr lang="en-US" sz="1800" dirty="0"/>
              <a:t>p. 239</a:t>
            </a:r>
          </a:p>
        </p:txBody>
      </p:sp>
    </p:spTree>
    <p:extLst>
      <p:ext uri="{BB962C8B-B14F-4D97-AF65-F5344CB8AC3E}">
        <p14:creationId xmlns:p14="http://schemas.microsoft.com/office/powerpoint/2010/main" val="42183470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Problem-Solving Courts</a:t>
            </a:r>
          </a:p>
        </p:txBody>
      </p:sp>
      <p:sp>
        <p:nvSpPr>
          <p:cNvPr id="3" name="Content Placeholder 2"/>
          <p:cNvSpPr>
            <a:spLocks noGrp="1"/>
          </p:cNvSpPr>
          <p:nvPr>
            <p:ph idx="1"/>
          </p:nvPr>
        </p:nvSpPr>
        <p:spPr/>
        <p:txBody>
          <a:bodyPr>
            <a:noAutofit/>
          </a:bodyPr>
          <a:lstStyle/>
          <a:p>
            <a:r>
              <a:rPr lang="en-US" sz="2400" dirty="0"/>
              <a:t>A drug court is a type of problem-solving court, which also includes Mental Health and Veterans Courts.</a:t>
            </a:r>
          </a:p>
          <a:p>
            <a:r>
              <a:rPr lang="en-US" sz="2400" dirty="0"/>
              <a:t>In January 2016, problem-solving court standards were enacted by the Illinois Supreme Court.</a:t>
            </a:r>
          </a:p>
          <a:p>
            <a:r>
              <a:rPr lang="en-US" sz="2400" dirty="0"/>
              <a:t>Currently there are approximately 68 drug courts in Illinois.</a:t>
            </a:r>
          </a:p>
        </p:txBody>
      </p:sp>
    </p:spTree>
    <p:extLst>
      <p:ext uri="{BB962C8B-B14F-4D97-AF65-F5344CB8AC3E}">
        <p14:creationId xmlns:p14="http://schemas.microsoft.com/office/powerpoint/2010/main" val="15760266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001000" cy="4830763"/>
          </a:xfrm>
        </p:spPr>
        <p:txBody>
          <a:bodyPr>
            <a:normAutofit/>
          </a:bodyPr>
          <a:lstStyle/>
          <a:p>
            <a:pPr marL="0" indent="0">
              <a:buNone/>
            </a:pPr>
            <a:r>
              <a:rPr lang="en-US" sz="4400" dirty="0"/>
              <a:t>“</a:t>
            </a:r>
            <a:r>
              <a:rPr lang="en-US" sz="3200" dirty="0"/>
              <a:t>In our sample, the average treatment usage among drug court participants was $</a:t>
            </a:r>
            <a:r>
              <a:rPr lang="en-US" sz="3200" u="sng" dirty="0"/>
              <a:t>8,979</a:t>
            </a:r>
            <a:r>
              <a:rPr lang="en-US" sz="3200" dirty="0"/>
              <a:t> during the 18 months following program entry, roughly double the $</a:t>
            </a:r>
            <a:r>
              <a:rPr lang="en-US" sz="3200" u="sng" dirty="0"/>
              <a:t>4,407</a:t>
            </a:r>
            <a:r>
              <a:rPr lang="en-US" sz="3200" dirty="0"/>
              <a:t> for the comparison individuals in the same time frame.”                                             </a:t>
            </a:r>
            <a:r>
              <a:rPr lang="en-US" sz="1800" dirty="0"/>
              <a:t>p. 238</a:t>
            </a:r>
            <a:endParaRPr lang="en-US" sz="4400" dirty="0"/>
          </a:p>
        </p:txBody>
      </p:sp>
    </p:spTree>
    <p:extLst>
      <p:ext uri="{BB962C8B-B14F-4D97-AF65-F5344CB8AC3E}">
        <p14:creationId xmlns:p14="http://schemas.microsoft.com/office/powerpoint/2010/main" val="33722181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7848600" cy="4525963"/>
          </a:xfrm>
        </p:spPr>
        <p:txBody>
          <a:bodyPr>
            <a:normAutofit/>
          </a:bodyPr>
          <a:lstStyle/>
          <a:p>
            <a:pPr marL="0" indent="0">
              <a:buNone/>
            </a:pPr>
            <a:r>
              <a:rPr lang="en-US" sz="4400" dirty="0"/>
              <a:t>“</a:t>
            </a:r>
            <a:r>
              <a:rPr lang="en-US" sz="3200" dirty="0"/>
              <a:t>Using independent samples t-tests, we found that the average comparison individual cost society $</a:t>
            </a:r>
            <a:r>
              <a:rPr lang="en-US" sz="3200" u="sng" dirty="0"/>
              <a:t>14,575</a:t>
            </a:r>
            <a:r>
              <a:rPr lang="en-US" sz="3200" dirty="0"/>
              <a:t> during the year and a half following their initial arrest. We estimate that the average drug court participant cost society only $</a:t>
            </a:r>
            <a:r>
              <a:rPr lang="en-US" sz="3200" u="sng" dirty="0"/>
              <a:t>12,362</a:t>
            </a:r>
            <a:r>
              <a:rPr lang="en-US" sz="3200" dirty="0"/>
              <a:t>.”                                        </a:t>
            </a:r>
          </a:p>
          <a:p>
            <a:pPr marL="0" indent="0">
              <a:buNone/>
            </a:pPr>
            <a:r>
              <a:rPr lang="en-US" sz="3200" dirty="0"/>
              <a:t> </a:t>
            </a:r>
            <a:r>
              <a:rPr lang="en-US" sz="1800" dirty="0"/>
              <a:t>p. 240</a:t>
            </a:r>
            <a:endParaRPr lang="en-US" sz="4400" dirty="0"/>
          </a:p>
        </p:txBody>
      </p:sp>
    </p:spTree>
    <p:extLst>
      <p:ext uri="{BB962C8B-B14F-4D97-AF65-F5344CB8AC3E}">
        <p14:creationId xmlns:p14="http://schemas.microsoft.com/office/powerpoint/2010/main" val="3505240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7924800" cy="5745163"/>
          </a:xfrm>
        </p:spPr>
        <p:txBody>
          <a:bodyPr>
            <a:normAutofit lnSpcReduction="10000"/>
          </a:bodyPr>
          <a:lstStyle/>
          <a:p>
            <a:pPr marL="0" indent="0">
              <a:buNone/>
            </a:pPr>
            <a:r>
              <a:rPr lang="en-US" sz="3200" dirty="0"/>
              <a:t>“The difference in the social costs - the net benefits [between those who receive drug court and those who do not] – is considerable, totaling between $</a:t>
            </a:r>
            <a:r>
              <a:rPr lang="en-US" sz="3200" u="sng" dirty="0"/>
              <a:t>5,680</a:t>
            </a:r>
            <a:r>
              <a:rPr lang="en-US" sz="3200" dirty="0"/>
              <a:t> and $</a:t>
            </a:r>
            <a:r>
              <a:rPr lang="en-US" sz="3200" u="sng" dirty="0"/>
              <a:t>6,208</a:t>
            </a:r>
            <a:r>
              <a:rPr lang="en-US" sz="3200" dirty="0"/>
              <a:t>, but is not significant (p=0.76; p=0.40).  Virtually all of the benefit of drug court appears to be to people not involved in drug court, e.g., private citizens who are not victimized.  Drug court appears to prevent about $</a:t>
            </a:r>
            <a:r>
              <a:rPr lang="en-US" sz="3200" u="sng" dirty="0"/>
              <a:t>11,566</a:t>
            </a:r>
            <a:r>
              <a:rPr lang="en-US" sz="3200" dirty="0"/>
              <a:t> (p=0.03) in criminal victimizations compared to not receiving drug court.”                                                                    </a:t>
            </a:r>
            <a:r>
              <a:rPr lang="en-US" sz="1800" dirty="0"/>
              <a:t>p.241</a:t>
            </a:r>
            <a:endParaRPr lang="en-US" dirty="0"/>
          </a:p>
        </p:txBody>
      </p:sp>
    </p:spTree>
    <p:extLst>
      <p:ext uri="{BB962C8B-B14F-4D97-AF65-F5344CB8AC3E}">
        <p14:creationId xmlns:p14="http://schemas.microsoft.com/office/powerpoint/2010/main" val="18750153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7924800" cy="4525963"/>
          </a:xfrm>
        </p:spPr>
        <p:txBody>
          <a:bodyPr/>
          <a:lstStyle/>
          <a:p>
            <a:pPr marL="0" indent="0">
              <a:buNone/>
            </a:pPr>
            <a:r>
              <a:rPr lang="en-US" sz="4000" dirty="0"/>
              <a:t>“</a:t>
            </a:r>
            <a:r>
              <a:rPr lang="en-US" sz="3200" dirty="0"/>
              <a:t>The other benefits are a substantial average reduction in the use of corrections ($2,795) that is marginally significant (p=0.09) and a modest average reduction in the use of policing resources ($120) that is statistically significant (p=0.04).”    </a:t>
            </a:r>
          </a:p>
          <a:p>
            <a:pPr marL="0" indent="0">
              <a:buNone/>
            </a:pPr>
            <a:r>
              <a:rPr lang="en-US" sz="1800" dirty="0"/>
              <a:t>p. 241</a:t>
            </a:r>
            <a:r>
              <a:rPr lang="en-US" dirty="0"/>
              <a:t> </a:t>
            </a:r>
          </a:p>
        </p:txBody>
      </p:sp>
    </p:spTree>
    <p:extLst>
      <p:ext uri="{BB962C8B-B14F-4D97-AF65-F5344CB8AC3E}">
        <p14:creationId xmlns:p14="http://schemas.microsoft.com/office/powerpoint/2010/main" val="15671653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457200"/>
            <a:ext cx="8153400" cy="5668963"/>
          </a:xfrm>
        </p:spPr>
        <p:txBody>
          <a:bodyPr>
            <a:normAutofit lnSpcReduction="10000"/>
          </a:bodyPr>
          <a:lstStyle/>
          <a:p>
            <a:pPr marL="0" indent="0" algn="ctr">
              <a:buNone/>
            </a:pPr>
            <a:r>
              <a:rPr lang="en-US" sz="3600" dirty="0"/>
              <a:t>CHAMPAIGN COUNTY </a:t>
            </a:r>
          </a:p>
          <a:p>
            <a:pPr marL="0" indent="0" algn="ctr">
              <a:buNone/>
            </a:pPr>
            <a:r>
              <a:rPr lang="en-US" sz="3600" dirty="0"/>
              <a:t>DRUG COURT</a:t>
            </a:r>
          </a:p>
          <a:p>
            <a:pPr marL="0" indent="0" algn="ctr">
              <a:buNone/>
            </a:pPr>
            <a:endParaRPr lang="en-US" sz="3200" dirty="0"/>
          </a:p>
          <a:p>
            <a:r>
              <a:rPr lang="en-US" sz="3200" dirty="0"/>
              <a:t>As of May 2018, </a:t>
            </a:r>
            <a:r>
              <a:rPr lang="en-US" sz="3200" u="sng" dirty="0"/>
              <a:t>746</a:t>
            </a:r>
            <a:r>
              <a:rPr lang="en-US" sz="3200" dirty="0"/>
              <a:t> persons had been sentenced to drug court. </a:t>
            </a:r>
          </a:p>
          <a:p>
            <a:r>
              <a:rPr lang="en-US" sz="3200" dirty="0"/>
              <a:t>290 graduates as of May 2018</a:t>
            </a:r>
          </a:p>
          <a:p>
            <a:r>
              <a:rPr lang="en-US" sz="3200" dirty="0"/>
              <a:t>Savings of $11,400 per graduate for duration of participation in drug court</a:t>
            </a:r>
          </a:p>
          <a:p>
            <a:r>
              <a:rPr lang="en-US" sz="3200" b="1" dirty="0"/>
              <a:t>Our community saved $11,400 x 290 = </a:t>
            </a:r>
            <a:r>
              <a:rPr lang="en-US" sz="3600" b="1" dirty="0"/>
              <a:t>$</a:t>
            </a:r>
            <a:r>
              <a:rPr lang="en-US" sz="3600" b="1" u="sng" dirty="0"/>
              <a:t>3,397,200</a:t>
            </a:r>
            <a:r>
              <a:rPr lang="en-US" sz="3200" b="1" dirty="0"/>
              <a:t>.</a:t>
            </a:r>
          </a:p>
        </p:txBody>
      </p:sp>
    </p:spTree>
    <p:extLst>
      <p:ext uri="{BB962C8B-B14F-4D97-AF65-F5344CB8AC3E}">
        <p14:creationId xmlns:p14="http://schemas.microsoft.com/office/powerpoint/2010/main" val="29347009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7696200" cy="5715000"/>
          </a:xfrm>
        </p:spPr>
        <p:txBody>
          <a:bodyPr>
            <a:normAutofit/>
          </a:bodyPr>
          <a:lstStyle/>
          <a:p>
            <a:r>
              <a:rPr lang="en-US" sz="3200" dirty="0"/>
              <a:t>Of the remaining </a:t>
            </a:r>
            <a:r>
              <a:rPr lang="en-US" sz="3200" u="sng" dirty="0"/>
              <a:t>456</a:t>
            </a:r>
            <a:r>
              <a:rPr lang="en-US" sz="3200" dirty="0"/>
              <a:t> persons who had participated as of May 2018, not all remained in the program for 18 months.</a:t>
            </a:r>
          </a:p>
          <a:p>
            <a:r>
              <a:rPr lang="en-US" sz="3200" dirty="0"/>
              <a:t>Some participants left after one day in drug court, a few others who did not graduate were there for approximately 2 years.  Assuming an average of 9 months, $5,700 x 456 = </a:t>
            </a:r>
          </a:p>
          <a:p>
            <a:pPr marL="0" indent="0" algn="ctr">
              <a:buNone/>
            </a:pPr>
            <a:r>
              <a:rPr lang="en-US" sz="3200" b="1" dirty="0"/>
              <a:t>  $</a:t>
            </a:r>
            <a:r>
              <a:rPr lang="en-US" sz="4000" b="1" dirty="0"/>
              <a:t>2,599,200</a:t>
            </a:r>
            <a:r>
              <a:rPr lang="en-US" sz="3200" b="1" dirty="0"/>
              <a:t> saved in </a:t>
            </a:r>
            <a:r>
              <a:rPr lang="en-US" sz="3200" b="1" u="sng" dirty="0"/>
              <a:t>our</a:t>
            </a:r>
            <a:r>
              <a:rPr lang="en-US" sz="3200" b="1" dirty="0"/>
              <a:t> community.</a:t>
            </a:r>
          </a:p>
        </p:txBody>
      </p:sp>
    </p:spTree>
    <p:extLst>
      <p:ext uri="{BB962C8B-B14F-4D97-AF65-F5344CB8AC3E}">
        <p14:creationId xmlns:p14="http://schemas.microsoft.com/office/powerpoint/2010/main" val="38116317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6404" y="365760"/>
            <a:ext cx="7269480" cy="777240"/>
          </a:xfrm>
        </p:spPr>
        <p:txBody>
          <a:bodyPr/>
          <a:lstStyle/>
          <a:p>
            <a:r>
              <a:rPr lang="en-US" dirty="0"/>
              <a:t>Recidivism </a:t>
            </a:r>
          </a:p>
        </p:txBody>
      </p:sp>
      <p:sp>
        <p:nvSpPr>
          <p:cNvPr id="3" name="Content Placeholder 2"/>
          <p:cNvSpPr>
            <a:spLocks noGrp="1"/>
          </p:cNvSpPr>
          <p:nvPr>
            <p:ph idx="1"/>
          </p:nvPr>
        </p:nvSpPr>
        <p:spPr>
          <a:xfrm>
            <a:off x="946404" y="1219200"/>
            <a:ext cx="6446520" cy="5181599"/>
          </a:xfrm>
        </p:spPr>
        <p:txBody>
          <a:bodyPr>
            <a:noAutofit/>
          </a:bodyPr>
          <a:lstStyle/>
          <a:p>
            <a:pPr marL="0" indent="0">
              <a:buNone/>
            </a:pPr>
            <a:r>
              <a:rPr lang="en-US" sz="2400" dirty="0" smtClean="0"/>
              <a:t>As of May 2018, 5 </a:t>
            </a:r>
            <a:r>
              <a:rPr lang="en-US" sz="2400" dirty="0"/>
              <a:t>½ years after graduation, there are </a:t>
            </a:r>
            <a:r>
              <a:rPr lang="en-US" sz="2400" dirty="0" smtClean="0"/>
              <a:t>194 </a:t>
            </a:r>
            <a:r>
              <a:rPr lang="en-US" sz="2400" dirty="0"/>
              <a:t>graduates who have not recidivated, </a:t>
            </a:r>
            <a:r>
              <a:rPr lang="en-US" sz="2400" dirty="0" smtClean="0"/>
              <a:t>no misdemeanor</a:t>
            </a:r>
            <a:r>
              <a:rPr lang="en-US" sz="2400" dirty="0"/>
              <a:t>, felony, or petitions to revoke.</a:t>
            </a:r>
          </a:p>
          <a:p>
            <a:r>
              <a:rPr lang="en-US" sz="2400" dirty="0"/>
              <a:t>Multi-site evaluation showed that drug court participants committed an average $</a:t>
            </a:r>
            <a:r>
              <a:rPr lang="en-US" sz="2400" u="sng" dirty="0"/>
              <a:t>7,111</a:t>
            </a:r>
            <a:r>
              <a:rPr lang="en-US" sz="2400" dirty="0"/>
              <a:t> worth of crime in an 18 month period. If we assume, for these non-recidivists, 4 ½ years (three 18-month periods) saving at least $20,000 and adding to that the $11,400/year saved over a non-participant:  $11,400 x 3 = $34,200 + $20,000 = $54,200 per graduate (</a:t>
            </a:r>
            <a:r>
              <a:rPr lang="en-US" sz="2400" dirty="0" smtClean="0"/>
              <a:t>194</a:t>
            </a:r>
            <a:r>
              <a:rPr lang="en-US" sz="2400" dirty="0"/>
              <a:t>) </a:t>
            </a:r>
            <a:r>
              <a:rPr lang="en-US" sz="2400" b="1" dirty="0"/>
              <a:t>= </a:t>
            </a:r>
            <a:r>
              <a:rPr lang="en-US" sz="2400" b="1" dirty="0" smtClean="0"/>
              <a:t>$</a:t>
            </a:r>
            <a:r>
              <a:rPr lang="en-US" sz="3200" b="1" dirty="0" smtClean="0"/>
              <a:t>10,785,800</a:t>
            </a:r>
            <a:r>
              <a:rPr lang="en-US" sz="2400" b="1" dirty="0" smtClean="0"/>
              <a:t> </a:t>
            </a:r>
            <a:r>
              <a:rPr lang="en-US" sz="2400" b="1" dirty="0"/>
              <a:t>saved after graduation</a:t>
            </a:r>
            <a:r>
              <a:rPr lang="en-US" sz="2400" dirty="0"/>
              <a:t>.</a:t>
            </a:r>
          </a:p>
        </p:txBody>
      </p:sp>
    </p:spTree>
    <p:extLst>
      <p:ext uri="{BB962C8B-B14F-4D97-AF65-F5344CB8AC3E}">
        <p14:creationId xmlns:p14="http://schemas.microsoft.com/office/powerpoint/2010/main" val="20877734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772400" cy="3535362"/>
          </a:xfrm>
        </p:spPr>
        <p:txBody>
          <a:bodyPr>
            <a:normAutofit/>
          </a:bodyPr>
          <a:lstStyle/>
          <a:p>
            <a:r>
              <a:rPr lang="en-US" sz="3200" dirty="0"/>
              <a:t>$3,397,200 + $2,599,200 + </a:t>
            </a:r>
            <a:r>
              <a:rPr lang="en-US" sz="3200" dirty="0" smtClean="0"/>
              <a:t>$10,785,800 </a:t>
            </a:r>
            <a:r>
              <a:rPr lang="en-US" sz="3200" dirty="0"/>
              <a:t>= </a:t>
            </a:r>
            <a:r>
              <a:rPr lang="en-US" sz="3200" b="1" u="sng" dirty="0"/>
              <a:t>$</a:t>
            </a:r>
            <a:r>
              <a:rPr lang="en-US" b="1" u="sng" dirty="0" smtClean="0"/>
              <a:t>16,782,200 </a:t>
            </a:r>
            <a:r>
              <a:rPr lang="en-US" sz="3200" b="1" dirty="0"/>
              <a:t>is the minimum saved </a:t>
            </a:r>
            <a:r>
              <a:rPr lang="en-US" sz="3200" dirty="0"/>
              <a:t>by the people of Champaign County in the past 20 years since Drug Court started in 1999.</a:t>
            </a:r>
          </a:p>
        </p:txBody>
      </p:sp>
      <p:sp>
        <p:nvSpPr>
          <p:cNvPr id="3" name="Content Placeholder 2"/>
          <p:cNvSpPr>
            <a:spLocks noGrp="1"/>
          </p:cNvSpPr>
          <p:nvPr>
            <p:ph idx="1"/>
          </p:nvPr>
        </p:nvSpPr>
        <p:spPr>
          <a:xfrm>
            <a:off x="457200" y="4343400"/>
            <a:ext cx="7467600" cy="1782763"/>
          </a:xfrm>
        </p:spPr>
        <p:txBody>
          <a:bodyPr>
            <a:normAutofit lnSpcReduction="10000"/>
          </a:bodyPr>
          <a:lstStyle/>
          <a:p>
            <a:r>
              <a:rPr lang="en-US" sz="2400" dirty="0"/>
              <a:t>Graduation rate in early 2000s was @ 30%. </a:t>
            </a:r>
          </a:p>
          <a:p>
            <a:r>
              <a:rPr lang="en-US" sz="2400" dirty="0"/>
              <a:t>After employing coordinator and law enforcement, rate rose to 34% </a:t>
            </a:r>
          </a:p>
          <a:p>
            <a:r>
              <a:rPr lang="en-US" sz="2400" dirty="0"/>
              <a:t>As of May 2018 graduation is at 41.79%.</a:t>
            </a:r>
          </a:p>
        </p:txBody>
      </p:sp>
    </p:spTree>
    <p:extLst>
      <p:ext uri="{BB962C8B-B14F-4D97-AF65-F5344CB8AC3E}">
        <p14:creationId xmlns:p14="http://schemas.microsoft.com/office/powerpoint/2010/main" val="16130167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 who saves?</a:t>
            </a:r>
          </a:p>
        </p:txBody>
      </p:sp>
      <p:sp>
        <p:nvSpPr>
          <p:cNvPr id="3" name="Content Placeholder 2"/>
          <p:cNvSpPr>
            <a:spLocks noGrp="1"/>
          </p:cNvSpPr>
          <p:nvPr>
            <p:ph idx="1"/>
          </p:nvPr>
        </p:nvSpPr>
        <p:spPr/>
        <p:txBody>
          <a:bodyPr>
            <a:normAutofit/>
          </a:bodyPr>
          <a:lstStyle/>
          <a:p>
            <a:r>
              <a:rPr lang="en-US" sz="2000" dirty="0"/>
              <a:t>Fewer police calls</a:t>
            </a:r>
          </a:p>
          <a:p>
            <a:r>
              <a:rPr lang="en-US" sz="2000" dirty="0"/>
              <a:t>Less incarceration</a:t>
            </a:r>
          </a:p>
          <a:p>
            <a:r>
              <a:rPr lang="en-US" sz="2000" dirty="0"/>
              <a:t>Fewer court cases</a:t>
            </a:r>
          </a:p>
          <a:p>
            <a:r>
              <a:rPr lang="en-US" sz="2000" dirty="0"/>
              <a:t>Less property damage, fewer thefts, forgeries, etc.,  resulting in lower insurance </a:t>
            </a:r>
            <a:r>
              <a:rPr lang="en-US" sz="2000"/>
              <a:t>costs </a:t>
            </a:r>
          </a:p>
          <a:p>
            <a:r>
              <a:rPr lang="en-US" sz="2000"/>
              <a:t>More </a:t>
            </a:r>
            <a:r>
              <a:rPr lang="en-US" sz="2000" dirty="0"/>
              <a:t>families staying together</a:t>
            </a:r>
          </a:p>
          <a:p>
            <a:r>
              <a:rPr lang="en-US" sz="2000" dirty="0"/>
              <a:t>More employment and taxes paid</a:t>
            </a:r>
          </a:p>
          <a:p>
            <a:r>
              <a:rPr lang="en-US" sz="2000" dirty="0"/>
              <a:t>More children staying with families, thereby hopefully keeping children out of the system</a:t>
            </a:r>
          </a:p>
        </p:txBody>
      </p:sp>
    </p:spTree>
    <p:extLst>
      <p:ext uri="{BB962C8B-B14F-4D97-AF65-F5344CB8AC3E}">
        <p14:creationId xmlns:p14="http://schemas.microsoft.com/office/powerpoint/2010/main" val="33919636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gs>
            <a:gs pos="68000">
              <a:schemeClr val="accent1">
                <a:lumMod val="45000"/>
                <a:lumOff val="55000"/>
              </a:schemeClr>
            </a:gs>
            <a:gs pos="36000">
              <a:schemeClr val="accent1">
                <a:lumMod val="46000"/>
                <a:lumOff val="54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7956CB6B-2DEC-4740-87F1-4EE35099557E}"/>
              </a:ext>
            </a:extLst>
          </p:cNvPr>
          <p:cNvPicPr>
            <a:picLocks noChangeAspect="1"/>
          </p:cNvPicPr>
          <p:nvPr/>
        </p:nvPicPr>
        <p:blipFill>
          <a:blip r:embed="rId2" cstate="print">
            <a:extLst>
              <a:ext uri="{BEBA8EAE-BF5A-486C-A8C5-ECC9F3942E4B}">
                <a14:imgProps xmlns:a14="http://schemas.microsoft.com/office/drawing/2010/main">
                  <a14:imgLayer r:embed="rId3">
                    <a14:imgEffect>
                      <a14:sharpenSoften amount="2000"/>
                    </a14:imgEffect>
                  </a14:imgLayer>
                </a14:imgProps>
              </a:ext>
              <a:ext uri="{28A0092B-C50C-407E-A947-70E740481C1C}">
                <a14:useLocalDpi xmlns:a14="http://schemas.microsoft.com/office/drawing/2010/main" val="0"/>
              </a:ext>
            </a:extLst>
          </a:blip>
          <a:stretch>
            <a:fillRect/>
          </a:stretch>
        </p:blipFill>
        <p:spPr>
          <a:xfrm>
            <a:off x="2552700" y="1409700"/>
            <a:ext cx="4038600" cy="4038600"/>
          </a:xfrm>
          <a:prstGeom prst="rect">
            <a:avLst/>
          </a:prstGeom>
          <a:ln>
            <a:solidFill>
              <a:schemeClr val="tx2"/>
            </a:solidFill>
          </a:ln>
          <a:effectLst>
            <a:outerShdw blurRad="50800" dist="38100" dir="18900000" algn="bl" rotWithShape="0">
              <a:prstClr val="black">
                <a:alpha val="40000"/>
              </a:prstClr>
            </a:outerShdw>
            <a:reflection blurRad="88900" stA="45000" endPos="65000" dist="50800" dir="5400000" sy="-100000" algn="bl" rotWithShape="0"/>
          </a:effectLst>
          <a:scene3d>
            <a:camera prst="perspectiveRight"/>
            <a:lightRig rig="threePt" dir="t">
              <a:rot lat="0" lon="0" rev="0"/>
            </a:lightRig>
          </a:scene3d>
        </p:spPr>
      </p:pic>
    </p:spTree>
    <p:extLst>
      <p:ext uri="{BB962C8B-B14F-4D97-AF65-F5344CB8AC3E}">
        <p14:creationId xmlns:p14="http://schemas.microsoft.com/office/powerpoint/2010/main" val="3536011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June 2015 – </a:t>
            </a:r>
            <a:r>
              <a:rPr lang="en-US" sz="3200" dirty="0" smtClean="0"/>
              <a:t>May 2019 </a:t>
            </a:r>
            <a:r>
              <a:rPr lang="en-US" sz="3200" dirty="0"/>
              <a:t>Graduations</a:t>
            </a:r>
          </a:p>
        </p:txBody>
      </p:sp>
      <p:sp>
        <p:nvSpPr>
          <p:cNvPr id="3" name="Content Placeholder 2"/>
          <p:cNvSpPr>
            <a:spLocks noGrp="1"/>
          </p:cNvSpPr>
          <p:nvPr>
            <p:ph idx="1"/>
          </p:nvPr>
        </p:nvSpPr>
        <p:spPr/>
        <p:txBody>
          <a:bodyPr>
            <a:normAutofit lnSpcReduction="10000"/>
          </a:bodyPr>
          <a:lstStyle/>
          <a:p>
            <a:pPr marL="0" indent="0">
              <a:buNone/>
            </a:pPr>
            <a:r>
              <a:rPr lang="en-US" sz="2400" dirty="0"/>
              <a:t>Champaign County held </a:t>
            </a:r>
            <a:r>
              <a:rPr lang="en-US" sz="2400" dirty="0" smtClean="0"/>
              <a:t>9 </a:t>
            </a:r>
            <a:r>
              <a:rPr lang="en-US" sz="2400" dirty="0"/>
              <a:t>Drug Court graduations from 6/15 </a:t>
            </a:r>
            <a:r>
              <a:rPr lang="en-US" sz="2400" dirty="0" smtClean="0"/>
              <a:t>– 5/19.</a:t>
            </a:r>
            <a:endParaRPr lang="en-US" sz="2400" dirty="0"/>
          </a:p>
          <a:p>
            <a:pPr marL="0" indent="0">
              <a:buNone/>
            </a:pPr>
            <a:endParaRPr lang="en-US" sz="2400" dirty="0"/>
          </a:p>
          <a:p>
            <a:pPr marL="0" indent="0">
              <a:buNone/>
            </a:pPr>
            <a:r>
              <a:rPr lang="en-US" sz="2400" dirty="0" smtClean="0"/>
              <a:t>91 </a:t>
            </a:r>
            <a:r>
              <a:rPr lang="en-US" sz="2400" dirty="0"/>
              <a:t>people graduated </a:t>
            </a:r>
          </a:p>
          <a:p>
            <a:pPr marL="0" indent="0">
              <a:buNone/>
            </a:pPr>
            <a:r>
              <a:rPr lang="en-US" sz="2400" dirty="0"/>
              <a:t>	Youngest - 21</a:t>
            </a:r>
          </a:p>
          <a:p>
            <a:pPr marL="0" indent="0">
              <a:buNone/>
            </a:pPr>
            <a:r>
              <a:rPr lang="en-US" sz="2400" dirty="0"/>
              <a:t>	Oldest - 66	</a:t>
            </a:r>
          </a:p>
          <a:p>
            <a:pPr marL="0" indent="0">
              <a:buNone/>
            </a:pPr>
            <a:r>
              <a:rPr lang="en-US" sz="2400" dirty="0"/>
              <a:t>	Female - </a:t>
            </a:r>
            <a:r>
              <a:rPr lang="en-US" sz="2400" dirty="0" smtClean="0"/>
              <a:t>29 </a:t>
            </a:r>
            <a:r>
              <a:rPr lang="en-US" sz="2400" dirty="0"/>
              <a:t>/ Male - </a:t>
            </a:r>
            <a:r>
              <a:rPr lang="en-US" sz="2400" dirty="0" smtClean="0"/>
              <a:t>62</a:t>
            </a:r>
            <a:endParaRPr lang="en-US" sz="2400" dirty="0"/>
          </a:p>
          <a:p>
            <a:pPr marL="0" indent="0">
              <a:buNone/>
            </a:pPr>
            <a:r>
              <a:rPr lang="en-US" sz="2400" dirty="0"/>
              <a:t>	Caucasian - </a:t>
            </a:r>
            <a:r>
              <a:rPr lang="en-US" sz="2400" dirty="0" smtClean="0"/>
              <a:t>50 </a:t>
            </a:r>
            <a:r>
              <a:rPr lang="en-US" sz="2400" dirty="0"/>
              <a:t>/ African American -	</a:t>
            </a:r>
            <a:r>
              <a:rPr lang="en-US" sz="2400" dirty="0" smtClean="0"/>
              <a:t>39 </a:t>
            </a:r>
            <a:r>
              <a:rPr lang="en-US" sz="2400" dirty="0"/>
              <a:t>/ Hispanic - 1 / Asian - 1 </a:t>
            </a:r>
          </a:p>
        </p:txBody>
      </p:sp>
    </p:spTree>
    <p:extLst>
      <p:ext uri="{BB962C8B-B14F-4D97-AF65-F5344CB8AC3E}">
        <p14:creationId xmlns:p14="http://schemas.microsoft.com/office/powerpoint/2010/main" val="8306288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 In Drug Court</a:t>
            </a:r>
          </a:p>
        </p:txBody>
      </p:sp>
      <p:sp>
        <p:nvSpPr>
          <p:cNvPr id="3" name="Content Placeholder 2"/>
          <p:cNvSpPr>
            <a:spLocks noGrp="1"/>
          </p:cNvSpPr>
          <p:nvPr>
            <p:ph idx="1"/>
          </p:nvPr>
        </p:nvSpPr>
        <p:spPr/>
        <p:txBody>
          <a:bodyPr>
            <a:normAutofit/>
          </a:bodyPr>
          <a:lstStyle/>
          <a:p>
            <a:pPr marL="0" indent="0">
              <a:buNone/>
            </a:pPr>
            <a:endParaRPr lang="en-US" sz="2400" dirty="0"/>
          </a:p>
          <a:p>
            <a:pPr marL="0" indent="0">
              <a:buNone/>
            </a:pPr>
            <a:r>
              <a:rPr lang="en-US" sz="2400" dirty="0"/>
              <a:t>Total time in Drug Court until graduation for the </a:t>
            </a:r>
            <a:r>
              <a:rPr lang="en-US" sz="2400" dirty="0" smtClean="0"/>
              <a:t>91 </a:t>
            </a:r>
            <a:r>
              <a:rPr lang="en-US" sz="2400" dirty="0"/>
              <a:t>graduates from these </a:t>
            </a:r>
            <a:r>
              <a:rPr lang="en-US" sz="2400" dirty="0" smtClean="0"/>
              <a:t>9 </a:t>
            </a:r>
            <a:r>
              <a:rPr lang="en-US" sz="2400" dirty="0"/>
              <a:t>graduations – </a:t>
            </a:r>
            <a:r>
              <a:rPr lang="en-US" sz="2400" dirty="0" smtClean="0"/>
              <a:t>1811 </a:t>
            </a:r>
            <a:r>
              <a:rPr lang="en-US" sz="2400" dirty="0"/>
              <a:t>months = </a:t>
            </a:r>
            <a:r>
              <a:rPr lang="en-US" sz="2400" dirty="0" smtClean="0"/>
              <a:t>151 </a:t>
            </a:r>
            <a:r>
              <a:rPr lang="en-US" sz="2400" dirty="0"/>
              <a:t>years for an average of </a:t>
            </a:r>
            <a:r>
              <a:rPr lang="en-US" sz="2400" dirty="0" smtClean="0"/>
              <a:t>19.9 </a:t>
            </a:r>
            <a:r>
              <a:rPr lang="en-US" sz="2400" dirty="0"/>
              <a:t>months for each person.</a:t>
            </a:r>
          </a:p>
          <a:p>
            <a:pPr marL="0" indent="0">
              <a:buNone/>
            </a:pPr>
            <a:endParaRPr lang="en-US" sz="2400" dirty="0"/>
          </a:p>
        </p:txBody>
      </p:sp>
    </p:spTree>
    <p:extLst>
      <p:ext uri="{BB962C8B-B14F-4D97-AF65-F5344CB8AC3E}">
        <p14:creationId xmlns:p14="http://schemas.microsoft.com/office/powerpoint/2010/main" val="40075671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Drug Use</a:t>
            </a:r>
          </a:p>
        </p:txBody>
      </p:sp>
      <p:sp>
        <p:nvSpPr>
          <p:cNvPr id="3" name="Content Placeholder 2"/>
          <p:cNvSpPr>
            <a:spLocks noGrp="1"/>
          </p:cNvSpPr>
          <p:nvPr>
            <p:ph idx="1"/>
          </p:nvPr>
        </p:nvSpPr>
        <p:spPr/>
        <p:txBody>
          <a:bodyPr>
            <a:normAutofit/>
          </a:bodyPr>
          <a:lstStyle/>
          <a:p>
            <a:r>
              <a:rPr lang="en-US" sz="2400" dirty="0"/>
              <a:t>One of the </a:t>
            </a:r>
            <a:r>
              <a:rPr lang="en-US" sz="2400" dirty="0" smtClean="0"/>
              <a:t>91 </a:t>
            </a:r>
            <a:r>
              <a:rPr lang="en-US" sz="2400" dirty="0"/>
              <a:t>started using alcohol and cannabis at 6 years of age, another started at least one of these substances at 7 years and another at 8.</a:t>
            </a:r>
          </a:p>
          <a:p>
            <a:r>
              <a:rPr lang="en-US" sz="2400" dirty="0"/>
              <a:t>Average first use for alcohol or cannabis was 14 years.</a:t>
            </a:r>
          </a:p>
          <a:p>
            <a:r>
              <a:rPr lang="en-US" sz="2400" dirty="0"/>
              <a:t>All started using in their teens and most moved on to cocaine, opiates, and other drugs.</a:t>
            </a:r>
          </a:p>
          <a:p>
            <a:pPr marL="0" indent="0">
              <a:buNone/>
            </a:pPr>
            <a:endParaRPr lang="en-US" dirty="0"/>
          </a:p>
        </p:txBody>
      </p:sp>
    </p:spTree>
    <p:extLst>
      <p:ext uri="{BB962C8B-B14F-4D97-AF65-F5344CB8AC3E}">
        <p14:creationId xmlns:p14="http://schemas.microsoft.com/office/powerpoint/2010/main" val="37833745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Prior Record of Conviction</a:t>
            </a:r>
          </a:p>
        </p:txBody>
      </p:sp>
      <p:sp>
        <p:nvSpPr>
          <p:cNvPr id="3" name="Content Placeholder 2"/>
          <p:cNvSpPr>
            <a:spLocks noGrp="1"/>
          </p:cNvSpPr>
          <p:nvPr>
            <p:ph idx="1"/>
          </p:nvPr>
        </p:nvSpPr>
        <p:spPr/>
        <p:txBody>
          <a:bodyPr>
            <a:normAutofit fontScale="92500" lnSpcReduction="10000"/>
          </a:bodyPr>
          <a:lstStyle/>
          <a:p>
            <a:pPr marL="0" indent="0">
              <a:buNone/>
            </a:pPr>
            <a:r>
              <a:rPr lang="en-US" sz="1900" dirty="0"/>
              <a:t>These </a:t>
            </a:r>
            <a:r>
              <a:rPr lang="en-US" sz="1900" dirty="0" smtClean="0"/>
              <a:t>91 </a:t>
            </a:r>
            <a:r>
              <a:rPr lang="en-US" sz="1900" dirty="0"/>
              <a:t>graduates came into Drug Court with</a:t>
            </a:r>
          </a:p>
          <a:p>
            <a:pPr>
              <a:tabLst>
                <a:tab pos="457200" algn="l"/>
              </a:tabLst>
            </a:pPr>
            <a:r>
              <a:rPr lang="en-US" dirty="0"/>
              <a:t>Juvenile adjudications – </a:t>
            </a:r>
            <a:r>
              <a:rPr lang="en-US" dirty="0" smtClean="0"/>
              <a:t>30</a:t>
            </a:r>
            <a:endParaRPr lang="en-US" dirty="0"/>
          </a:p>
          <a:p>
            <a:pPr>
              <a:tabLst>
                <a:tab pos="457200" algn="l"/>
              </a:tabLst>
            </a:pPr>
            <a:r>
              <a:rPr lang="en-US" dirty="0"/>
              <a:t>Petty traffic tickets – </a:t>
            </a:r>
            <a:r>
              <a:rPr lang="en-US" dirty="0" smtClean="0"/>
              <a:t>517</a:t>
            </a:r>
            <a:r>
              <a:rPr lang="en-US" dirty="0"/>
              <a:t>	</a:t>
            </a:r>
          </a:p>
          <a:p>
            <a:pPr>
              <a:tabLst>
                <a:tab pos="457200" algn="l"/>
              </a:tabLst>
            </a:pPr>
            <a:r>
              <a:rPr lang="en-US" dirty="0"/>
              <a:t>Misdemeanors – </a:t>
            </a:r>
            <a:r>
              <a:rPr lang="en-US" dirty="0" smtClean="0"/>
              <a:t>317</a:t>
            </a:r>
            <a:endParaRPr lang="en-US" dirty="0"/>
          </a:p>
          <a:p>
            <a:pPr>
              <a:tabLst>
                <a:tab pos="457200" algn="l"/>
              </a:tabLst>
            </a:pPr>
            <a:r>
              <a:rPr lang="en-US" dirty="0"/>
              <a:t>Felonies – </a:t>
            </a:r>
            <a:r>
              <a:rPr lang="en-US" dirty="0" smtClean="0"/>
              <a:t>351</a:t>
            </a:r>
            <a:endParaRPr lang="en-US" dirty="0"/>
          </a:p>
          <a:p>
            <a:endParaRPr lang="en-US" dirty="0"/>
          </a:p>
          <a:p>
            <a:pPr marL="0" indent="0">
              <a:buNone/>
            </a:pPr>
            <a:r>
              <a:rPr lang="en-US" sz="1900" dirty="0"/>
              <a:t>THEIR SENTENCES INCLUDED</a:t>
            </a:r>
          </a:p>
          <a:p>
            <a:r>
              <a:rPr lang="en-US" dirty="0"/>
              <a:t>Community-based, such as probation – </a:t>
            </a:r>
            <a:r>
              <a:rPr lang="en-US" dirty="0" smtClean="0"/>
              <a:t>498</a:t>
            </a:r>
            <a:endParaRPr lang="en-US" dirty="0"/>
          </a:p>
          <a:p>
            <a:r>
              <a:rPr lang="en-US" dirty="0"/>
              <a:t>Straight time in jail – </a:t>
            </a:r>
            <a:r>
              <a:rPr lang="en-US" dirty="0" smtClean="0"/>
              <a:t>91</a:t>
            </a:r>
            <a:endParaRPr lang="en-US" dirty="0"/>
          </a:p>
          <a:p>
            <a:r>
              <a:rPr lang="en-US" dirty="0"/>
              <a:t>Penitentiary - </a:t>
            </a:r>
            <a:r>
              <a:rPr lang="en-US" dirty="0" smtClean="0"/>
              <a:t>139</a:t>
            </a:r>
            <a:endParaRPr lang="en-US" dirty="0"/>
          </a:p>
        </p:txBody>
      </p:sp>
    </p:spTree>
    <p:extLst>
      <p:ext uri="{BB962C8B-B14F-4D97-AF65-F5344CB8AC3E}">
        <p14:creationId xmlns:p14="http://schemas.microsoft.com/office/powerpoint/2010/main" val="10524794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CRIMES WHILE IN DRUG COURT</a:t>
            </a:r>
          </a:p>
        </p:txBody>
      </p:sp>
      <p:sp>
        <p:nvSpPr>
          <p:cNvPr id="3" name="Content Placeholder 2"/>
          <p:cNvSpPr>
            <a:spLocks noGrp="1"/>
          </p:cNvSpPr>
          <p:nvPr>
            <p:ph idx="1"/>
          </p:nvPr>
        </p:nvSpPr>
        <p:spPr/>
        <p:txBody>
          <a:bodyPr/>
          <a:lstStyle/>
          <a:p>
            <a:pPr marL="0" indent="0">
              <a:buNone/>
            </a:pPr>
            <a:endParaRPr lang="en-US" sz="2400" dirty="0"/>
          </a:p>
          <a:p>
            <a:pPr marL="0" indent="0">
              <a:buNone/>
            </a:pPr>
            <a:r>
              <a:rPr lang="en-US" sz="2400" dirty="0"/>
              <a:t>During the </a:t>
            </a:r>
            <a:r>
              <a:rPr lang="en-US" sz="2400" dirty="0" smtClean="0"/>
              <a:t>151 </a:t>
            </a:r>
            <a:r>
              <a:rPr lang="en-US" sz="2400" dirty="0"/>
              <a:t>total years in Drug Court these </a:t>
            </a:r>
            <a:r>
              <a:rPr lang="en-US" sz="2400" dirty="0" smtClean="0"/>
              <a:t>91 </a:t>
            </a:r>
            <a:r>
              <a:rPr lang="en-US" sz="2400" dirty="0"/>
              <a:t>people were found guilty of </a:t>
            </a:r>
          </a:p>
          <a:p>
            <a:pPr marL="0" indent="0">
              <a:buNone/>
            </a:pPr>
            <a:endParaRPr lang="en-US" sz="2400" dirty="0"/>
          </a:p>
          <a:p>
            <a:pPr marL="0" indent="0">
              <a:buNone/>
            </a:pPr>
            <a:r>
              <a:rPr lang="en-US" sz="2400" dirty="0"/>
              <a:t>          </a:t>
            </a:r>
            <a:r>
              <a:rPr lang="en-US" sz="2800" dirty="0" smtClean="0"/>
              <a:t>12 </a:t>
            </a:r>
            <a:r>
              <a:rPr lang="en-US" sz="2800" dirty="0"/>
              <a:t>petty traffic tickets</a:t>
            </a:r>
          </a:p>
          <a:p>
            <a:pPr marL="0" indent="0">
              <a:buNone/>
            </a:pPr>
            <a:r>
              <a:rPr lang="en-US" sz="2800" dirty="0"/>
              <a:t>	</a:t>
            </a:r>
            <a:r>
              <a:rPr lang="en-US" sz="2800" dirty="0" smtClean="0"/>
              <a:t>3 </a:t>
            </a:r>
            <a:r>
              <a:rPr lang="en-US" sz="2800" dirty="0"/>
              <a:t>misdemeanor traffic offenses</a:t>
            </a:r>
          </a:p>
        </p:txBody>
      </p:sp>
    </p:spTree>
    <p:extLst>
      <p:ext uri="{BB962C8B-B14F-4D97-AF65-F5344CB8AC3E}">
        <p14:creationId xmlns:p14="http://schemas.microsoft.com/office/powerpoint/2010/main" val="39163202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Graduation Requirements</a:t>
            </a:r>
          </a:p>
        </p:txBody>
      </p:sp>
      <p:sp>
        <p:nvSpPr>
          <p:cNvPr id="3" name="Content Placeholder 2"/>
          <p:cNvSpPr>
            <a:spLocks noGrp="1"/>
          </p:cNvSpPr>
          <p:nvPr>
            <p:ph idx="1"/>
          </p:nvPr>
        </p:nvSpPr>
        <p:spPr/>
        <p:txBody>
          <a:bodyPr>
            <a:normAutofit/>
          </a:bodyPr>
          <a:lstStyle/>
          <a:p>
            <a:pPr marL="0" indent="0">
              <a:buNone/>
            </a:pPr>
            <a:r>
              <a:rPr lang="en-US" sz="2400" dirty="0"/>
              <a:t>Champaign County Requirements:</a:t>
            </a:r>
          </a:p>
          <a:p>
            <a:r>
              <a:rPr lang="en-US" sz="2400" dirty="0"/>
              <a:t>One year of confirmed sobriety</a:t>
            </a:r>
          </a:p>
          <a:p>
            <a:r>
              <a:rPr lang="en-US" sz="2400" dirty="0"/>
              <a:t>Continuous involvement in a 12-step sobriety-based self-help program</a:t>
            </a:r>
          </a:p>
          <a:p>
            <a:r>
              <a:rPr lang="en-US" sz="2400" dirty="0"/>
              <a:t>No pending criminal charges</a:t>
            </a:r>
          </a:p>
          <a:p>
            <a:r>
              <a:rPr lang="en-US" sz="2400" dirty="0"/>
              <a:t>Successful completion of all recommended treatment</a:t>
            </a:r>
          </a:p>
          <a:p>
            <a:r>
              <a:rPr lang="en-US" sz="2400" dirty="0"/>
              <a:t>Drug Court Team recommendation</a:t>
            </a:r>
          </a:p>
        </p:txBody>
      </p:sp>
    </p:spTree>
    <p:extLst>
      <p:ext uri="{BB962C8B-B14F-4D97-AF65-F5344CB8AC3E}">
        <p14:creationId xmlns:p14="http://schemas.microsoft.com/office/powerpoint/2010/main" val="31267092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Graduation Requirements Cont.</a:t>
            </a:r>
          </a:p>
        </p:txBody>
      </p:sp>
      <p:sp>
        <p:nvSpPr>
          <p:cNvPr id="3" name="Content Placeholder 2"/>
          <p:cNvSpPr>
            <a:spLocks noGrp="1"/>
          </p:cNvSpPr>
          <p:nvPr>
            <p:ph idx="1"/>
          </p:nvPr>
        </p:nvSpPr>
        <p:spPr/>
        <p:txBody>
          <a:bodyPr>
            <a:normAutofit/>
          </a:bodyPr>
          <a:lstStyle/>
          <a:p>
            <a:r>
              <a:rPr lang="en-US" sz="2000" dirty="0"/>
              <a:t>No outstanding arrest warrants. If participant is charged with a misdemeanor while in drug court, 6 months have to pass after case finished before eligible</a:t>
            </a:r>
          </a:p>
          <a:p>
            <a:r>
              <a:rPr lang="en-US" sz="2000" dirty="0"/>
              <a:t>Involvement in a life skills program (education, employment, or volunteer work)</a:t>
            </a:r>
          </a:p>
          <a:p>
            <a:r>
              <a:rPr lang="en-US" sz="2000" dirty="0"/>
              <a:t>Application to graduate, which includes a 2-page essay on how drug court has helped participant’s recovery and changed his/her life</a:t>
            </a:r>
          </a:p>
          <a:p>
            <a:r>
              <a:rPr lang="en-US" sz="2000" dirty="0"/>
              <a:t>Presentation in front of the Drug Court Team </a:t>
            </a:r>
          </a:p>
        </p:txBody>
      </p:sp>
    </p:spTree>
    <p:extLst>
      <p:ext uri="{BB962C8B-B14F-4D97-AF65-F5344CB8AC3E}">
        <p14:creationId xmlns:p14="http://schemas.microsoft.com/office/powerpoint/2010/main" val="2365134549"/>
      </p:ext>
    </p:extLst>
  </p:cSld>
  <p:clrMapOvr>
    <a:masterClrMapping/>
  </p:clrMapOvr>
</p:sld>
</file>

<file path=ppt/theme/theme1.xml><?xml version="1.0" encoding="utf-8"?>
<a:theme xmlns:a="http://schemas.openxmlformats.org/drawingml/2006/main" name="View">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TM03457515[[fn=View]]</Template>
  <TotalTime>1492</TotalTime>
  <Words>1357</Words>
  <Application>Microsoft Office PowerPoint</Application>
  <PresentationFormat>On-screen Show (4:3)</PresentationFormat>
  <Paragraphs>133</Paragraphs>
  <Slides>29</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Century Schoolbook</vt:lpstr>
      <vt:lpstr>Wingdings 2</vt:lpstr>
      <vt:lpstr>View</vt:lpstr>
      <vt:lpstr>DRUG COURTS IN ILLINOIS</vt:lpstr>
      <vt:lpstr>Problem-Solving Courts</vt:lpstr>
      <vt:lpstr>June 2015 – May 2019 Graduations</vt:lpstr>
      <vt:lpstr>Time In Drug Court</vt:lpstr>
      <vt:lpstr>Drug Use</vt:lpstr>
      <vt:lpstr>Prior Record of Conviction</vt:lpstr>
      <vt:lpstr>NEW CRIMES WHILE IN DRUG COURT</vt:lpstr>
      <vt:lpstr>Graduation Requirements</vt:lpstr>
      <vt:lpstr>Graduation Requirements Cont.</vt:lpstr>
      <vt:lpstr>Team </vt:lpstr>
      <vt:lpstr>Staffing</vt:lpstr>
      <vt:lpstr>Different Types</vt:lpstr>
      <vt:lpstr>CHAMPAIGN COUNTY DRUG COURT</vt:lpstr>
      <vt:lpstr>Champaign County</vt:lpstr>
      <vt:lpstr>PowerPoint Presentation</vt:lpstr>
      <vt:lpstr>  The Multi-Site Adult Drug Court Evaluation: The Impact of Drug Courts </vt:lpstr>
      <vt:lpstr>Information is from Cost-Benefit Analyses starting at p. 228 of the report.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Recidivism </vt:lpstr>
      <vt:lpstr>$3,397,200 + $2,599,200 + $10,785,800 = $16,782,200 is the minimum saved by the people of Champaign County in the past 20 years since Drug Court started in 1999.</vt:lpstr>
      <vt:lpstr>So who saves?</vt:lpstr>
      <vt:lpstr>PowerPoint Presentation</vt:lpstr>
    </vt:vector>
  </TitlesOfParts>
  <Company>Champaign County Government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DRUG COURTS IN ILLINOIS</dc:title>
  <dc:creator>jford</dc:creator>
  <cp:lastModifiedBy>Judge J. Ford</cp:lastModifiedBy>
  <cp:revision>70</cp:revision>
  <cp:lastPrinted>2019-01-11T21:17:41Z</cp:lastPrinted>
  <dcterms:created xsi:type="dcterms:W3CDTF">2016-09-07T14:53:56Z</dcterms:created>
  <dcterms:modified xsi:type="dcterms:W3CDTF">2019-06-23T14:33:35Z</dcterms:modified>
</cp:coreProperties>
</file>